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52"/>
  </p:notesMasterIdLst>
  <p:sldIdLst>
    <p:sldId id="257" r:id="rId5"/>
    <p:sldId id="400" r:id="rId6"/>
    <p:sldId id="401" r:id="rId7"/>
    <p:sldId id="354" r:id="rId8"/>
    <p:sldId id="365" r:id="rId9"/>
    <p:sldId id="366" r:id="rId10"/>
    <p:sldId id="373" r:id="rId11"/>
    <p:sldId id="380" r:id="rId12"/>
    <p:sldId id="368" r:id="rId13"/>
    <p:sldId id="399" r:id="rId14"/>
    <p:sldId id="370" r:id="rId15"/>
    <p:sldId id="392" r:id="rId16"/>
    <p:sldId id="384" r:id="rId17"/>
    <p:sldId id="346" r:id="rId18"/>
    <p:sldId id="341" r:id="rId19"/>
    <p:sldId id="347" r:id="rId20"/>
    <p:sldId id="349" r:id="rId21"/>
    <p:sldId id="393" r:id="rId22"/>
    <p:sldId id="374" r:id="rId23"/>
    <p:sldId id="385" r:id="rId24"/>
    <p:sldId id="350" r:id="rId25"/>
    <p:sldId id="351" r:id="rId26"/>
    <p:sldId id="403" r:id="rId27"/>
    <p:sldId id="391" r:id="rId28"/>
    <p:sldId id="394" r:id="rId29"/>
    <p:sldId id="375" r:id="rId30"/>
    <p:sldId id="338" r:id="rId31"/>
    <p:sldId id="381" r:id="rId32"/>
    <p:sldId id="382" r:id="rId33"/>
    <p:sldId id="323" r:id="rId34"/>
    <p:sldId id="404" r:id="rId35"/>
    <p:sldId id="379" r:id="rId36"/>
    <p:sldId id="405" r:id="rId37"/>
    <p:sldId id="367" r:id="rId38"/>
    <p:sldId id="406" r:id="rId39"/>
    <p:sldId id="361" r:id="rId40"/>
    <p:sldId id="407" r:id="rId41"/>
    <p:sldId id="408" r:id="rId42"/>
    <p:sldId id="409" r:id="rId43"/>
    <p:sldId id="386" r:id="rId44"/>
    <p:sldId id="352" r:id="rId45"/>
    <p:sldId id="353" r:id="rId46"/>
    <p:sldId id="402" r:id="rId47"/>
    <p:sldId id="355" r:id="rId48"/>
    <p:sldId id="389" r:id="rId49"/>
    <p:sldId id="343" r:id="rId50"/>
    <p:sldId id="342" r:id="rId51"/>
  </p:sldIdLst>
  <p:sldSz cx="12192000" cy="6858000"/>
  <p:notesSz cx="6858000" cy="9144000"/>
  <p:embeddedFontLst>
    <p:embeddedFont>
      <p:font typeface="Cambria Math" panose="02040503050406030204" pitchFamily="18" charset="0"/>
      <p:regular r:id="rId53"/>
    </p:embeddedFont>
    <p:embeddedFont>
      <p:font typeface="Imperial Sans Text" panose="02010600030101010101" charset="0"/>
      <p:regular r:id="rId54"/>
      <p:bold r:id="rId55"/>
    </p:embeddedFont>
    <p:embeddedFont>
      <p:font typeface="Imperial Sans Text Medium" panose="02010600030101010101" charset="0"/>
      <p:regular r:id="rId56"/>
    </p:embeddedFont>
    <p:embeddedFont>
      <p:font typeface="Imperial Sans Text Semibold" panose="02010600030101010101" charset="0"/>
      <p:bold r:id="rId57"/>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D"/>
    <a:srgbClr val="7B68EE"/>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9953" autoAdjust="0"/>
  </p:normalViewPr>
  <p:slideViewPr>
    <p:cSldViewPr snapToGrid="0" showGuides="1">
      <p:cViewPr varScale="1">
        <p:scale>
          <a:sx n="55" d="100"/>
          <a:sy n="55" d="100"/>
        </p:scale>
        <p:origin x="1666" y="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 d="2"/>
        <a:sy n="1" d="2"/>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n, Xiang" userId="4d9eb445-07aa-430a-a50c-cdb9f033cc31" providerId="ADAL" clId="{FBCF8383-C813-4AEC-9CEF-FCD41CEECFA9}"/>
    <pc:docChg chg="modSld">
      <pc:chgData name="Yin, Xiang" userId="4d9eb445-07aa-430a-a50c-cdb9f033cc31" providerId="ADAL" clId="{FBCF8383-C813-4AEC-9CEF-FCD41CEECFA9}" dt="2025-10-23T18:56:31.370" v="0" actId="20577"/>
      <pc:docMkLst>
        <pc:docMk/>
      </pc:docMkLst>
      <pc:sldChg chg="modNotesTx">
        <pc:chgData name="Yin, Xiang" userId="4d9eb445-07aa-430a-a50c-cdb9f033cc31" providerId="ADAL" clId="{FBCF8383-C813-4AEC-9CEF-FCD41CEECFA9}" dt="2025-10-23T18:56:31.370" v="0" actId="20577"/>
        <pc:sldMkLst>
          <pc:docMk/>
          <pc:sldMk cId="266826683"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1</a:t>
            </a:fld>
            <a:endParaRPr lang="en-US"/>
          </a:p>
        </p:txBody>
      </p:sp>
    </p:spTree>
    <p:extLst>
      <p:ext uri="{BB962C8B-B14F-4D97-AF65-F5344CB8AC3E}">
        <p14:creationId xmlns:p14="http://schemas.microsoft.com/office/powerpoint/2010/main" val="296925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89C51-116A-FE82-974A-4D77C9380C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6C9F0-6F2C-9C4C-D837-C69AE8AA8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FD746-FAE5-514A-22C0-DE581947606B}"/>
              </a:ext>
            </a:extLst>
          </p:cNvPr>
          <p:cNvSpPr>
            <a:spLocks noGrp="1"/>
          </p:cNvSpPr>
          <p:nvPr>
            <p:ph type="body" idx="1"/>
          </p:nvPr>
        </p:nvSpPr>
        <p:spPr/>
        <p:txBody>
          <a:bodyPr/>
          <a:lstStyle/>
          <a:p>
            <a:r>
              <a:rPr lang="en-US" dirty="0"/>
              <a:t>…</a:t>
            </a:r>
          </a:p>
          <a:p>
            <a:endParaRPr lang="en-US" dirty="0"/>
          </a:p>
          <a:p>
            <a:r>
              <a:rPr lang="en-US" dirty="0"/>
              <a:t>To achieve the research objectives, I made three main contributions.</a:t>
            </a:r>
          </a:p>
        </p:txBody>
      </p:sp>
      <p:sp>
        <p:nvSpPr>
          <p:cNvPr id="4" name="Slide Number Placeholder 3">
            <a:extLst>
              <a:ext uri="{FF2B5EF4-FFF2-40B4-BE49-F238E27FC236}">
                <a16:creationId xmlns:a16="http://schemas.microsoft.com/office/drawing/2014/main" id="{859FF2DE-B850-D1F8-210D-7229B7E6ACF8}"/>
              </a:ext>
            </a:extLst>
          </p:cNvPr>
          <p:cNvSpPr>
            <a:spLocks noGrp="1"/>
          </p:cNvSpPr>
          <p:nvPr>
            <p:ph type="sldNum" sz="quarter" idx="5"/>
          </p:nvPr>
        </p:nvSpPr>
        <p:spPr/>
        <p:txBody>
          <a:bodyPr/>
          <a:lstStyle/>
          <a:p>
            <a:fld id="{877663E2-27CE-4C79-91D3-7F5C4262D57F}" type="slidenum">
              <a:rPr lang="en-US" smtClean="0"/>
              <a:t>10</a:t>
            </a:fld>
            <a:endParaRPr lang="en-US"/>
          </a:p>
        </p:txBody>
      </p:sp>
    </p:spTree>
    <p:extLst>
      <p:ext uri="{BB962C8B-B14F-4D97-AF65-F5344CB8AC3E}">
        <p14:creationId xmlns:p14="http://schemas.microsoft.com/office/powerpoint/2010/main" val="231285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7D8E-6597-15E6-3E1B-BC77197E5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AAC8D-47A6-D06E-0949-D28741694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776385-9C74-BA43-3ACE-58D751F198FB}"/>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5E941A5C-EF6F-2AAC-E65A-526003D1A3F3}"/>
              </a:ext>
            </a:extLst>
          </p:cNvPr>
          <p:cNvSpPr>
            <a:spLocks noGrp="1"/>
          </p:cNvSpPr>
          <p:nvPr>
            <p:ph type="sldNum" sz="quarter" idx="5"/>
          </p:nvPr>
        </p:nvSpPr>
        <p:spPr/>
        <p:txBody>
          <a:bodyPr/>
          <a:lstStyle/>
          <a:p>
            <a:fld id="{877663E2-27CE-4C79-91D3-7F5C4262D57F}" type="slidenum">
              <a:rPr lang="en-US" smtClean="0"/>
              <a:t>11</a:t>
            </a:fld>
            <a:endParaRPr lang="en-US"/>
          </a:p>
        </p:txBody>
      </p:sp>
    </p:spTree>
    <p:extLst>
      <p:ext uri="{BB962C8B-B14F-4D97-AF65-F5344CB8AC3E}">
        <p14:creationId xmlns:p14="http://schemas.microsoft.com/office/powerpoint/2010/main" val="227139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E0B12-83C0-4D85-51B1-0D2D62A2A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58EEE-EC52-233F-A9A4-3B73E6444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7A445-8C7F-C560-C621-0DCF2C60483B}"/>
              </a:ext>
            </a:extLst>
          </p:cNvPr>
          <p:cNvSpPr>
            <a:spLocks noGrp="1"/>
          </p:cNvSpPr>
          <p:nvPr>
            <p:ph type="body" idx="1"/>
          </p:nvPr>
        </p:nvSpPr>
        <p:spPr/>
        <p:txBody>
          <a:bodyPr/>
          <a:lstStyle/>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1+2+2+1</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a:t>
            </a:r>
            <a:r>
              <a:rPr lang="en-US" altLang="zh-CN" sz="1200" b="1" dirty="0">
                <a:latin typeface="Calibri" panose="020F0502020204030204" pitchFamily="34" charset="0"/>
                <a:ea typeface="Calibri" panose="020F0502020204030204" pitchFamily="34" charset="0"/>
                <a:cs typeface="Calibri" panose="020F0502020204030204" pitchFamily="34" charset="0"/>
              </a:rPr>
              <a:t>To solve this problem, </a:t>
            </a:r>
            <a:r>
              <a:rPr lang="en-US" altLang="zh-CN" sz="1200" dirty="0">
                <a:latin typeface="Calibri" panose="020F0502020204030204" pitchFamily="34" charset="0"/>
                <a:ea typeface="Calibri" panose="020F0502020204030204" pitchFamily="34" charset="0"/>
                <a:cs typeface="Calibri" panose="020F0502020204030204" pitchFamily="34" charset="0"/>
              </a:rPr>
              <a:t>we gain</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ed</a:t>
            </a:r>
            <a:r>
              <a:rPr lang="en-US" altLang="zh-CN" sz="1200" dirty="0">
                <a:latin typeface="Calibri" panose="020F0502020204030204" pitchFamily="34" charset="0"/>
                <a:ea typeface="Calibri" panose="020F0502020204030204" pitchFamily="34" charset="0"/>
                <a:cs typeface="Calibri" panose="020F0502020204030204" pitchFamily="34" charset="0"/>
              </a:rPr>
              <a:t> the idea from the attribution explanations in ML.</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(2)In ML, people use </a:t>
            </a:r>
            <a:r>
              <a:rPr lang="en-US" altLang="zh-CN" sz="1200" dirty="0">
                <a:solidFill>
                  <a:srgbClr val="0000CD"/>
                </a:solidFill>
                <a:latin typeface="Calibri" panose="020F0502020204030204" pitchFamily="34" charset="0"/>
                <a:ea typeface="Calibri" panose="020F0502020204030204" pitchFamily="34" charset="0"/>
                <a:cs typeface="Calibri" panose="020F0502020204030204" pitchFamily="34" charset="0"/>
              </a:rPr>
              <a:t>feature attributions </a:t>
            </a:r>
            <a:r>
              <a:rPr lang="en-US" altLang="zh-CN" sz="1200" dirty="0">
                <a:latin typeface="Calibri" panose="020F0502020204030204" pitchFamily="34" charset="0"/>
                <a:ea typeface="Calibri" panose="020F0502020204030204" pitchFamily="34" charset="0"/>
                <a:cs typeface="Calibri" panose="020F0502020204030204" pitchFamily="34" charset="0"/>
              </a:rPr>
              <a:t>to explain the output of machine learning models.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They assign the importance scores to features to show their contribution</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see if 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b="1" dirty="0">
                <a:latin typeface="Calibri" panose="020F0502020204030204" pitchFamily="34" charset="0"/>
                <a:ea typeface="Calibri" panose="020F0502020204030204" pitchFamily="34" charset="0"/>
                <a:cs typeface="Calibri" panose="020F0502020204030204" pitchFamily="34" charset="0"/>
              </a:rPr>
              <a:t>positively or negatively </a:t>
            </a:r>
            <a:r>
              <a:rPr lang="en-US" altLang="zh-CN" sz="1200" dirty="0">
                <a:latin typeface="Calibri" panose="020F0502020204030204" pitchFamily="34" charset="0"/>
                <a:ea typeface="Calibri" panose="020F0502020204030204" pitchFamily="34" charset="0"/>
                <a:cs typeface="Calibri" panose="020F0502020204030204" pitchFamily="34" charset="0"/>
              </a:rPr>
              <a:t>to the output, and </a:t>
            </a:r>
            <a:r>
              <a:rPr lang="en-US" altLang="zh-CN" sz="1200" b="1" dirty="0">
                <a:latin typeface="Calibri" panose="020F0502020204030204" pitchFamily="34" charset="0"/>
                <a:ea typeface="Calibri" panose="020F0502020204030204" pitchFamily="34" charset="0"/>
                <a:cs typeface="Calibri" panose="020F0502020204030204" pitchFamily="34" charset="0"/>
              </a:rPr>
              <a:t>how much </a:t>
            </a:r>
            <a:r>
              <a:rPr lang="en-US" altLang="zh-CN" sz="1200" dirty="0">
                <a:latin typeface="Calibri" panose="020F0502020204030204" pitchFamily="34" charset="0"/>
                <a:ea typeface="Calibri" panose="020F0502020204030204" pitchFamily="34" charset="0"/>
                <a:cs typeface="Calibri" panose="020F0502020204030204" pitchFamily="34" charset="0"/>
              </a:rPr>
              <a:t>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the output. </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(2)Here, we </a:t>
            </a:r>
            <a:r>
              <a:rPr lang="en-US" altLang="zh-CN" sz="1200"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were</a:t>
            </a:r>
            <a:r>
              <a:rPr lang="en-US" altLang="zh-CN" sz="1200" dirty="0">
                <a:latin typeface="Calibri" panose="020F0502020204030204" pitchFamily="34" charset="0"/>
                <a:ea typeface="Calibri" panose="020F0502020204030204" pitchFamily="34" charset="0"/>
                <a:cs typeface="Calibri" panose="020F0502020204030204" pitchFamily="34" charset="0"/>
              </a:rPr>
              <a:t> wondering if it possible to transfer this idea from ML to the argumentation setting.</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That is, instead of attributing the importance scores to the features, we attribute them to the arguments </a:t>
            </a: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and see if the argument attributions can explain the output of the </a:t>
            </a:r>
            <a:r>
              <a:rPr lang="en-US" altLang="zh-CN" sz="1200" b="1" dirty="0">
                <a:latin typeface="Calibri" panose="020F0502020204030204" pitchFamily="34" charset="0"/>
                <a:ea typeface="Calibri" panose="020F0502020204030204" pitchFamily="34" charset="0"/>
                <a:cs typeface="Calibri" panose="020F0502020204030204" pitchFamily="34" charset="0"/>
              </a:rPr>
              <a:t>QBAFs</a:t>
            </a:r>
            <a:r>
              <a:rPr lang="en-US" altLang="zh-CN" sz="1200" dirty="0">
                <a:latin typeface="Calibri" panose="020F0502020204030204" pitchFamily="34" charset="0"/>
                <a:ea typeface="Calibri" panose="020F0502020204030204" pitchFamily="34" charset="0"/>
                <a:cs typeface="Calibri" panose="020F0502020204030204" pitchFamily="34" charset="0"/>
              </a:rPr>
              <a:t>, that is the strength</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of the argument</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(1)Luckily, the answer is yes.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8595233-6C91-1781-753F-BEECC32C0016}"/>
              </a:ext>
            </a:extLst>
          </p:cNvPr>
          <p:cNvSpPr>
            <a:spLocks noGrp="1"/>
          </p:cNvSpPr>
          <p:nvPr>
            <p:ph type="sldNum" sz="quarter" idx="5"/>
          </p:nvPr>
        </p:nvSpPr>
        <p:spPr/>
        <p:txBody>
          <a:bodyPr/>
          <a:lstStyle/>
          <a:p>
            <a:fld id="{877663E2-27CE-4C79-91D3-7F5C4262D57F}" type="slidenum">
              <a:rPr lang="en-US" smtClean="0"/>
              <a:t>12</a:t>
            </a:fld>
            <a:endParaRPr lang="en-US"/>
          </a:p>
        </p:txBody>
      </p:sp>
    </p:spTree>
    <p:extLst>
      <p:ext uri="{BB962C8B-B14F-4D97-AF65-F5344CB8AC3E}">
        <p14:creationId xmlns:p14="http://schemas.microsoft.com/office/powerpoint/2010/main" val="375596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E710-3554-5224-F10A-8021BCB78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59731-6743-3C95-E2BD-111B6508C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F290B-4794-1EF7-7CFA-A58A36396B08}"/>
              </a:ext>
            </a:extLst>
          </p:cNvPr>
          <p:cNvSpPr>
            <a:spLocks noGrp="1"/>
          </p:cNvSpPr>
          <p:nvPr>
            <p:ph type="body" idx="1"/>
          </p:nvPr>
        </p:nvSpPr>
        <p:spPr/>
        <p:txBody>
          <a:bodyPr/>
          <a:lstStyle/>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1+2+2+1</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a:t>
            </a:r>
            <a:r>
              <a:rPr lang="en-US" altLang="zh-CN" sz="1200" b="1" dirty="0">
                <a:latin typeface="Calibri" panose="020F0502020204030204" pitchFamily="34" charset="0"/>
                <a:ea typeface="Calibri" panose="020F0502020204030204" pitchFamily="34" charset="0"/>
                <a:cs typeface="Calibri" panose="020F0502020204030204" pitchFamily="34" charset="0"/>
              </a:rPr>
              <a:t>To solve this problem, </a:t>
            </a:r>
            <a:r>
              <a:rPr lang="en-US" altLang="zh-CN" sz="1200" dirty="0">
                <a:latin typeface="Calibri" panose="020F0502020204030204" pitchFamily="34" charset="0"/>
                <a:ea typeface="Calibri" panose="020F0502020204030204" pitchFamily="34" charset="0"/>
                <a:cs typeface="Calibri" panose="020F0502020204030204" pitchFamily="34" charset="0"/>
              </a:rPr>
              <a:t>we gain</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ed</a:t>
            </a:r>
            <a:r>
              <a:rPr lang="en-US" altLang="zh-CN" sz="1200" dirty="0">
                <a:latin typeface="Calibri" panose="020F0502020204030204" pitchFamily="34" charset="0"/>
                <a:ea typeface="Calibri" panose="020F0502020204030204" pitchFamily="34" charset="0"/>
                <a:cs typeface="Calibri" panose="020F0502020204030204" pitchFamily="34" charset="0"/>
              </a:rPr>
              <a:t> the idea from the attribution explanations in ML.</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(2)In ML, people use </a:t>
            </a:r>
            <a:r>
              <a:rPr lang="en-US" altLang="zh-CN" sz="1200" dirty="0">
                <a:solidFill>
                  <a:srgbClr val="0000CD"/>
                </a:solidFill>
                <a:latin typeface="Calibri" panose="020F0502020204030204" pitchFamily="34" charset="0"/>
                <a:ea typeface="Calibri" panose="020F0502020204030204" pitchFamily="34" charset="0"/>
                <a:cs typeface="Calibri" panose="020F0502020204030204" pitchFamily="34" charset="0"/>
              </a:rPr>
              <a:t>feature attributions </a:t>
            </a:r>
            <a:r>
              <a:rPr lang="en-US" altLang="zh-CN" sz="1200" dirty="0">
                <a:latin typeface="Calibri" panose="020F0502020204030204" pitchFamily="34" charset="0"/>
                <a:ea typeface="Calibri" panose="020F0502020204030204" pitchFamily="34" charset="0"/>
                <a:cs typeface="Calibri" panose="020F0502020204030204" pitchFamily="34" charset="0"/>
              </a:rPr>
              <a:t>to explain the output of machine learning models.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They assign the importance scores to features to show their contribution</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see if 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b="1" dirty="0">
                <a:latin typeface="Calibri" panose="020F0502020204030204" pitchFamily="34" charset="0"/>
                <a:ea typeface="Calibri" panose="020F0502020204030204" pitchFamily="34" charset="0"/>
                <a:cs typeface="Calibri" panose="020F0502020204030204" pitchFamily="34" charset="0"/>
              </a:rPr>
              <a:t>positively or negatively </a:t>
            </a:r>
            <a:r>
              <a:rPr lang="en-US" altLang="zh-CN" sz="1200" dirty="0">
                <a:latin typeface="Calibri" panose="020F0502020204030204" pitchFamily="34" charset="0"/>
                <a:ea typeface="Calibri" panose="020F0502020204030204" pitchFamily="34" charset="0"/>
                <a:cs typeface="Calibri" panose="020F0502020204030204" pitchFamily="34" charset="0"/>
              </a:rPr>
              <a:t>to the output, and </a:t>
            </a:r>
            <a:r>
              <a:rPr lang="en-US" altLang="zh-CN" sz="1200" b="1" dirty="0">
                <a:latin typeface="Calibri" panose="020F0502020204030204" pitchFamily="34" charset="0"/>
                <a:ea typeface="Calibri" panose="020F0502020204030204" pitchFamily="34" charset="0"/>
                <a:cs typeface="Calibri" panose="020F0502020204030204" pitchFamily="34" charset="0"/>
              </a:rPr>
              <a:t>how much </a:t>
            </a:r>
            <a:r>
              <a:rPr lang="en-US" altLang="zh-CN" sz="1200" dirty="0">
                <a:latin typeface="Calibri" panose="020F0502020204030204" pitchFamily="34" charset="0"/>
                <a:ea typeface="Calibri" panose="020F0502020204030204" pitchFamily="34" charset="0"/>
                <a:cs typeface="Calibri" panose="020F0502020204030204" pitchFamily="34" charset="0"/>
              </a:rPr>
              <a:t>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the output. </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(2)Here, we </a:t>
            </a:r>
            <a:r>
              <a:rPr lang="en-US" altLang="zh-CN" sz="1200"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were</a:t>
            </a:r>
            <a:r>
              <a:rPr lang="en-US" altLang="zh-CN" sz="1200" dirty="0">
                <a:latin typeface="Calibri" panose="020F0502020204030204" pitchFamily="34" charset="0"/>
                <a:ea typeface="Calibri" panose="020F0502020204030204" pitchFamily="34" charset="0"/>
                <a:cs typeface="Calibri" panose="020F0502020204030204" pitchFamily="34" charset="0"/>
              </a:rPr>
              <a:t> wondering if it possible to transfer this idea from ML to the argumentation setting.</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That is, instead of attributing the importance scores to the features, we attribute them to the arguments </a:t>
            </a: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and see if the argument attributions can explain the output of the </a:t>
            </a:r>
            <a:r>
              <a:rPr lang="en-US" altLang="zh-CN" sz="1200" b="1" dirty="0">
                <a:latin typeface="Calibri" panose="020F0502020204030204" pitchFamily="34" charset="0"/>
                <a:ea typeface="Calibri" panose="020F0502020204030204" pitchFamily="34" charset="0"/>
                <a:cs typeface="Calibri" panose="020F0502020204030204" pitchFamily="34" charset="0"/>
              </a:rPr>
              <a:t>QBAFs</a:t>
            </a:r>
            <a:r>
              <a:rPr lang="en-US" altLang="zh-CN" sz="1200" dirty="0">
                <a:latin typeface="Calibri" panose="020F0502020204030204" pitchFamily="34" charset="0"/>
                <a:ea typeface="Calibri" panose="020F0502020204030204" pitchFamily="34" charset="0"/>
                <a:cs typeface="Calibri" panose="020F0502020204030204" pitchFamily="34" charset="0"/>
              </a:rPr>
              <a:t>, that is the strength</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of the argument</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(1)Luckily, the answer is yes.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A3C6BD6-0006-6202-9DCF-416D2B9FBB98}"/>
              </a:ext>
            </a:extLst>
          </p:cNvPr>
          <p:cNvSpPr>
            <a:spLocks noGrp="1"/>
          </p:cNvSpPr>
          <p:nvPr>
            <p:ph type="sldNum" sz="quarter" idx="5"/>
          </p:nvPr>
        </p:nvSpPr>
        <p:spPr/>
        <p:txBody>
          <a:bodyPr/>
          <a:lstStyle/>
          <a:p>
            <a:fld id="{877663E2-27CE-4C79-91D3-7F5C4262D57F}" type="slidenum">
              <a:rPr lang="en-US" smtClean="0"/>
              <a:t>13</a:t>
            </a:fld>
            <a:endParaRPr lang="en-US"/>
          </a:p>
        </p:txBody>
      </p:sp>
    </p:spTree>
    <p:extLst>
      <p:ext uri="{BB962C8B-B14F-4D97-AF65-F5344CB8AC3E}">
        <p14:creationId xmlns:p14="http://schemas.microsoft.com/office/powerpoint/2010/main" val="164485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1C376-EF51-595C-1272-112E0A02A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68BD3-535D-27C4-638A-1F805E0AC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AB5CC-1044-D0AF-6FA3-EE80C535A812}"/>
              </a:ext>
            </a:extLst>
          </p:cNvPr>
          <p:cNvSpPr>
            <a:spLocks noGrp="1"/>
          </p:cNvSpPr>
          <p:nvPr>
            <p:ph type="body" idx="1"/>
          </p:nvPr>
        </p:nvSpPr>
        <p:spPr/>
        <p:txBody>
          <a:bodyPr/>
          <a:lstStyle/>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76AD78D-4189-3F25-71CA-5A78C1025947}"/>
              </a:ext>
            </a:extLst>
          </p:cNvPr>
          <p:cNvSpPr>
            <a:spLocks noGrp="1"/>
          </p:cNvSpPr>
          <p:nvPr>
            <p:ph type="sldNum" sz="quarter" idx="5"/>
          </p:nvPr>
        </p:nvSpPr>
        <p:spPr/>
        <p:txBody>
          <a:bodyPr/>
          <a:lstStyle/>
          <a:p>
            <a:fld id="{877663E2-27CE-4C79-91D3-7F5C4262D57F}" type="slidenum">
              <a:rPr lang="en-US" smtClean="0"/>
              <a:t>14</a:t>
            </a:fld>
            <a:endParaRPr lang="en-US"/>
          </a:p>
        </p:txBody>
      </p:sp>
    </p:spTree>
    <p:extLst>
      <p:ext uri="{BB962C8B-B14F-4D97-AF65-F5344CB8AC3E}">
        <p14:creationId xmlns:p14="http://schemas.microsoft.com/office/powerpoint/2010/main" val="336689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propose AAEs.</a:t>
            </a:r>
          </a:p>
          <a:p>
            <a:endParaRPr lang="en-US" dirty="0"/>
          </a:p>
          <a:p>
            <a:r>
              <a:rPr lang="en-US" dirty="0"/>
              <a:t>To measure the contribution from one argument to another, we use gradient-based attribution method.</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The intuition is to …</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dirty="0"/>
              <a:t>For example, if we want to know the contribution from beta to alpha, then we … [mention what is tau and sigma]</a:t>
            </a:r>
            <a:endParaRPr lang="en-US" dirty="0"/>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15</a:t>
            </a:fld>
            <a:endParaRPr lang="en-US"/>
          </a:p>
        </p:txBody>
      </p:sp>
    </p:spTree>
    <p:extLst>
      <p:ext uri="{BB962C8B-B14F-4D97-AF65-F5344CB8AC3E}">
        <p14:creationId xmlns:p14="http://schemas.microsoft.com/office/powerpoint/2010/main" val="111889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24B9-F264-33C9-B973-011B747E9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9188A-8245-8E8E-B983-C622CFC96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20E9-E63D-DFC1-FCDB-47109389F3C7}"/>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67B25934-6BD4-4852-5E40-62A47DC4C817}"/>
              </a:ext>
            </a:extLst>
          </p:cNvPr>
          <p:cNvSpPr>
            <a:spLocks noGrp="1"/>
          </p:cNvSpPr>
          <p:nvPr>
            <p:ph type="sldNum" sz="quarter" idx="5"/>
          </p:nvPr>
        </p:nvSpPr>
        <p:spPr/>
        <p:txBody>
          <a:bodyPr/>
          <a:lstStyle/>
          <a:p>
            <a:fld id="{877663E2-27CE-4C79-91D3-7F5C4262D57F}" type="slidenum">
              <a:rPr lang="en-US" smtClean="0"/>
              <a:t>16</a:t>
            </a:fld>
            <a:endParaRPr lang="en-US"/>
          </a:p>
        </p:txBody>
      </p:sp>
    </p:spTree>
    <p:extLst>
      <p:ext uri="{BB962C8B-B14F-4D97-AF65-F5344CB8AC3E}">
        <p14:creationId xmlns:p14="http://schemas.microsoft.com/office/powerpoint/2010/main" val="2824044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527D7-0550-278E-30FA-0D3128CCA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AF1C1-AFED-ACD0-B475-1351F3BCF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BFA8A-8792-FFF5-2B27-E77CAE5EDF4D}"/>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93823640-6329-59A6-B310-44522F5124DB}"/>
              </a:ext>
            </a:extLst>
          </p:cNvPr>
          <p:cNvSpPr>
            <a:spLocks noGrp="1"/>
          </p:cNvSpPr>
          <p:nvPr>
            <p:ph type="sldNum" sz="quarter" idx="5"/>
          </p:nvPr>
        </p:nvSpPr>
        <p:spPr/>
        <p:txBody>
          <a:bodyPr/>
          <a:lstStyle/>
          <a:p>
            <a:fld id="{877663E2-27CE-4C79-91D3-7F5C4262D57F}" type="slidenum">
              <a:rPr lang="en-US" smtClean="0"/>
              <a:t>17</a:t>
            </a:fld>
            <a:endParaRPr lang="en-US"/>
          </a:p>
        </p:txBody>
      </p:sp>
    </p:spTree>
    <p:extLst>
      <p:ext uri="{BB962C8B-B14F-4D97-AF65-F5344CB8AC3E}">
        <p14:creationId xmlns:p14="http://schemas.microsoft.com/office/powerpoint/2010/main" val="850606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C236-9AA5-7432-7794-F165EDE9A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F5DB5-7688-FDFC-0A82-66E3E786C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110CB-A663-F0A6-7020-DC2C6FD67962}"/>
              </a:ext>
            </a:extLst>
          </p:cNvPr>
          <p:cNvSpPr>
            <a:spLocks noGrp="1"/>
          </p:cNvSpPr>
          <p:nvPr>
            <p:ph type="body" idx="1"/>
          </p:nvPr>
        </p:nvSpPr>
        <p:spPr/>
        <p:txBody>
          <a:bodyPr/>
          <a:lstStyle/>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1+2+2+1</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a:t>
            </a:r>
            <a:r>
              <a:rPr lang="en-US" altLang="zh-CN" sz="1200" b="1" dirty="0">
                <a:latin typeface="Calibri" panose="020F0502020204030204" pitchFamily="34" charset="0"/>
                <a:ea typeface="Calibri" panose="020F0502020204030204" pitchFamily="34" charset="0"/>
                <a:cs typeface="Calibri" panose="020F0502020204030204" pitchFamily="34" charset="0"/>
              </a:rPr>
              <a:t>To solve this problem, </a:t>
            </a:r>
            <a:r>
              <a:rPr lang="en-US" altLang="zh-CN" sz="1200" dirty="0">
                <a:latin typeface="Calibri" panose="020F0502020204030204" pitchFamily="34" charset="0"/>
                <a:ea typeface="Calibri" panose="020F0502020204030204" pitchFamily="34" charset="0"/>
                <a:cs typeface="Calibri" panose="020F0502020204030204" pitchFamily="34" charset="0"/>
              </a:rPr>
              <a:t>we gain</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ed</a:t>
            </a:r>
            <a:r>
              <a:rPr lang="en-US" altLang="zh-CN" sz="1200" dirty="0">
                <a:latin typeface="Calibri" panose="020F0502020204030204" pitchFamily="34" charset="0"/>
                <a:ea typeface="Calibri" panose="020F0502020204030204" pitchFamily="34" charset="0"/>
                <a:cs typeface="Calibri" panose="020F0502020204030204" pitchFamily="34" charset="0"/>
              </a:rPr>
              <a:t> the idea from the attribution explanations in ML.</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(2)In ML, people use </a:t>
            </a:r>
            <a:r>
              <a:rPr lang="en-US" altLang="zh-CN" sz="1200" dirty="0">
                <a:solidFill>
                  <a:srgbClr val="0000CD"/>
                </a:solidFill>
                <a:latin typeface="Calibri" panose="020F0502020204030204" pitchFamily="34" charset="0"/>
                <a:ea typeface="Calibri" panose="020F0502020204030204" pitchFamily="34" charset="0"/>
                <a:cs typeface="Calibri" panose="020F0502020204030204" pitchFamily="34" charset="0"/>
              </a:rPr>
              <a:t>feature attributions </a:t>
            </a:r>
            <a:r>
              <a:rPr lang="en-US" altLang="zh-CN" sz="1200" dirty="0">
                <a:latin typeface="Calibri" panose="020F0502020204030204" pitchFamily="34" charset="0"/>
                <a:ea typeface="Calibri" panose="020F0502020204030204" pitchFamily="34" charset="0"/>
                <a:cs typeface="Calibri" panose="020F0502020204030204" pitchFamily="34" charset="0"/>
              </a:rPr>
              <a:t>to explain the output of machine learning models.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They assign the importance scores to features to show their contribution</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see if 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b="1" dirty="0">
                <a:latin typeface="Calibri" panose="020F0502020204030204" pitchFamily="34" charset="0"/>
                <a:ea typeface="Calibri" panose="020F0502020204030204" pitchFamily="34" charset="0"/>
                <a:cs typeface="Calibri" panose="020F0502020204030204" pitchFamily="34" charset="0"/>
              </a:rPr>
              <a:t>positively or negatively </a:t>
            </a:r>
            <a:r>
              <a:rPr lang="en-US" altLang="zh-CN" sz="1200" dirty="0">
                <a:latin typeface="Calibri" panose="020F0502020204030204" pitchFamily="34" charset="0"/>
                <a:ea typeface="Calibri" panose="020F0502020204030204" pitchFamily="34" charset="0"/>
                <a:cs typeface="Calibri" panose="020F0502020204030204" pitchFamily="34" charset="0"/>
              </a:rPr>
              <a:t>to the output, and </a:t>
            </a:r>
            <a:r>
              <a:rPr lang="en-US" altLang="zh-CN" sz="1200" b="1" dirty="0">
                <a:latin typeface="Calibri" panose="020F0502020204030204" pitchFamily="34" charset="0"/>
                <a:ea typeface="Calibri" panose="020F0502020204030204" pitchFamily="34" charset="0"/>
                <a:cs typeface="Calibri" panose="020F0502020204030204" pitchFamily="34" charset="0"/>
              </a:rPr>
              <a:t>how much </a:t>
            </a:r>
            <a:r>
              <a:rPr lang="en-US" altLang="zh-CN" sz="1200" dirty="0">
                <a:latin typeface="Calibri" panose="020F0502020204030204" pitchFamily="34" charset="0"/>
                <a:ea typeface="Calibri" panose="020F0502020204030204" pitchFamily="34" charset="0"/>
                <a:cs typeface="Calibri" panose="020F0502020204030204" pitchFamily="34" charset="0"/>
              </a:rPr>
              <a:t>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the output. </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(2)Here, we </a:t>
            </a:r>
            <a:r>
              <a:rPr lang="en-US" altLang="zh-CN" sz="1200"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were</a:t>
            </a:r>
            <a:r>
              <a:rPr lang="en-US" altLang="zh-CN" sz="1200" dirty="0">
                <a:latin typeface="Calibri" panose="020F0502020204030204" pitchFamily="34" charset="0"/>
                <a:ea typeface="Calibri" panose="020F0502020204030204" pitchFamily="34" charset="0"/>
                <a:cs typeface="Calibri" panose="020F0502020204030204" pitchFamily="34" charset="0"/>
              </a:rPr>
              <a:t> wondering if it possible to transfer this idea from ML to the argumentation setting.</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That is, instead of attributing the importance scores to the features, we attribute them to the arguments </a:t>
            </a: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and see if the argument attributions can explain the output of the </a:t>
            </a:r>
            <a:r>
              <a:rPr lang="en-US" altLang="zh-CN" sz="1200" b="1" dirty="0">
                <a:latin typeface="Calibri" panose="020F0502020204030204" pitchFamily="34" charset="0"/>
                <a:ea typeface="Calibri" panose="020F0502020204030204" pitchFamily="34" charset="0"/>
                <a:cs typeface="Calibri" panose="020F0502020204030204" pitchFamily="34" charset="0"/>
              </a:rPr>
              <a:t>QBAFs</a:t>
            </a:r>
            <a:r>
              <a:rPr lang="en-US" altLang="zh-CN" sz="1200" dirty="0">
                <a:latin typeface="Calibri" panose="020F0502020204030204" pitchFamily="34" charset="0"/>
                <a:ea typeface="Calibri" panose="020F0502020204030204" pitchFamily="34" charset="0"/>
                <a:cs typeface="Calibri" panose="020F0502020204030204" pitchFamily="34" charset="0"/>
              </a:rPr>
              <a:t>, that is the strength</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of the argument</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(1)Luckily, the answer is yes.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8D736BA-7F8A-6613-CEF4-A706C9734CE9}"/>
              </a:ext>
            </a:extLst>
          </p:cNvPr>
          <p:cNvSpPr>
            <a:spLocks noGrp="1"/>
          </p:cNvSpPr>
          <p:nvPr>
            <p:ph type="sldNum" sz="quarter" idx="5"/>
          </p:nvPr>
        </p:nvSpPr>
        <p:spPr/>
        <p:txBody>
          <a:bodyPr/>
          <a:lstStyle/>
          <a:p>
            <a:fld id="{877663E2-27CE-4C79-91D3-7F5C4262D57F}" type="slidenum">
              <a:rPr lang="en-US" smtClean="0"/>
              <a:t>18</a:t>
            </a:fld>
            <a:endParaRPr lang="en-US"/>
          </a:p>
        </p:txBody>
      </p:sp>
    </p:spTree>
    <p:extLst>
      <p:ext uri="{BB962C8B-B14F-4D97-AF65-F5344CB8AC3E}">
        <p14:creationId xmlns:p14="http://schemas.microsoft.com/office/powerpoint/2010/main" val="3371500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6FFB-8457-FFDA-02CC-ABAA6CE20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0A840-00BA-69F3-ED33-3F2F2EC0E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237AB-A01A-5448-AA63-EE1D53771A19}"/>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7006CA3C-ECA7-49E9-8236-EAB6447428F2}"/>
              </a:ext>
            </a:extLst>
          </p:cNvPr>
          <p:cNvSpPr>
            <a:spLocks noGrp="1"/>
          </p:cNvSpPr>
          <p:nvPr>
            <p:ph type="sldNum" sz="quarter" idx="5"/>
          </p:nvPr>
        </p:nvSpPr>
        <p:spPr/>
        <p:txBody>
          <a:bodyPr/>
          <a:lstStyle/>
          <a:p>
            <a:fld id="{877663E2-27CE-4C79-91D3-7F5C4262D57F}" type="slidenum">
              <a:rPr lang="en-US" smtClean="0"/>
              <a:t>19</a:t>
            </a:fld>
            <a:endParaRPr lang="en-US"/>
          </a:p>
        </p:txBody>
      </p:sp>
    </p:spTree>
    <p:extLst>
      <p:ext uri="{BB962C8B-B14F-4D97-AF65-F5344CB8AC3E}">
        <p14:creationId xmlns:p14="http://schemas.microsoft.com/office/powerpoint/2010/main" val="404780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A97C-09AD-8F03-9C51-385325906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73C8D-248C-C84C-A1C1-ADAF29AB5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141C2-2B5F-6E3C-8A7E-B7D9E4802BD0}"/>
              </a:ext>
            </a:extLst>
          </p:cNvPr>
          <p:cNvSpPr>
            <a:spLocks noGrp="1"/>
          </p:cNvSpPr>
          <p:nvPr>
            <p:ph type="body" idx="1"/>
          </p:nvPr>
        </p:nvSpPr>
        <p:spPr/>
        <p:txBody>
          <a:bodyPr/>
          <a:lstStyle/>
          <a:p>
            <a:r>
              <a:rPr lang="en-US" dirty="0"/>
              <a:t>The motivation why I did this work.</a:t>
            </a:r>
          </a:p>
          <a:p>
            <a:endParaRPr lang="en-US" dirty="0"/>
          </a:p>
          <a:p>
            <a:r>
              <a:rPr lang="en-US" dirty="0"/>
              <a:t>Before talking about why I choose QBAFs, let us first look at an example of the QBAF.</a:t>
            </a:r>
          </a:p>
        </p:txBody>
      </p:sp>
      <p:sp>
        <p:nvSpPr>
          <p:cNvPr id="4" name="Slide Number Placeholder 3">
            <a:extLst>
              <a:ext uri="{FF2B5EF4-FFF2-40B4-BE49-F238E27FC236}">
                <a16:creationId xmlns:a16="http://schemas.microsoft.com/office/drawing/2014/main" id="{46347CD7-D7FF-9147-198B-F99CF60B3216}"/>
              </a:ext>
            </a:extLst>
          </p:cNvPr>
          <p:cNvSpPr>
            <a:spLocks noGrp="1"/>
          </p:cNvSpPr>
          <p:nvPr>
            <p:ph type="sldNum" sz="quarter" idx="5"/>
          </p:nvPr>
        </p:nvSpPr>
        <p:spPr/>
        <p:txBody>
          <a:bodyPr/>
          <a:lstStyle/>
          <a:p>
            <a:fld id="{877663E2-27CE-4C79-91D3-7F5C4262D57F}" type="slidenum">
              <a:rPr lang="en-US" smtClean="0"/>
              <a:t>2</a:t>
            </a:fld>
            <a:endParaRPr lang="en-US"/>
          </a:p>
        </p:txBody>
      </p:sp>
    </p:spTree>
    <p:extLst>
      <p:ext uri="{BB962C8B-B14F-4D97-AF65-F5344CB8AC3E}">
        <p14:creationId xmlns:p14="http://schemas.microsoft.com/office/powerpoint/2010/main" val="400490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measure the contribution value of each relation, we use Shapley values.</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Shapley-based attribution method is a very </a:t>
            </a:r>
            <a:r>
              <a:rPr lang="en-US" b="1" dirty="0"/>
              <a:t>popular</a:t>
            </a:r>
            <a:r>
              <a:rPr lang="en-US" dirty="0"/>
              <a:t> contribution measurement initially proposed in </a:t>
            </a:r>
            <a:r>
              <a:rPr lang="en-US" b="1" dirty="0"/>
              <a:t>game theory</a:t>
            </a:r>
            <a:r>
              <a:rPr lang="en-US" dirty="0"/>
              <a:t>.</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Basically, Shapley-based method computes the </a:t>
            </a:r>
            <a:r>
              <a:rPr lang="en-US" b="1" dirty="0"/>
              <a:t>weighted marginal contributions </a:t>
            </a:r>
            <a:r>
              <a:rPr lang="en-US" dirty="0"/>
              <a:t>as the attribution scores.</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To be easier, let us see an example here.</a:t>
            </a:r>
          </a:p>
          <a:p>
            <a:r>
              <a:rPr lang="en-US" b="1" dirty="0"/>
              <a:t>[P] </a:t>
            </a:r>
            <a:r>
              <a:rPr lang="en-US" dirty="0"/>
              <a:t>Suppose we want to explain the strength of \alpha.</a:t>
            </a:r>
          </a:p>
          <a:p>
            <a:r>
              <a:rPr lang="en-US" b="1" dirty="0"/>
              <a:t>[P] </a:t>
            </a:r>
            <a:r>
              <a:rPr lang="en-US" dirty="0"/>
              <a:t>In Shapley values, all the relations are seen as the players in a game, and they play together to create the payoff.</a:t>
            </a:r>
          </a:p>
          <a:p>
            <a:endParaRPr lang="en-US" dirty="0"/>
          </a:p>
          <a:p>
            <a:r>
              <a:rPr lang="en-US" dirty="0"/>
              <a:t>From the argumentative view to understand Shapley values, it is like this:</a:t>
            </a:r>
          </a:p>
          <a:p>
            <a:r>
              <a:rPr lang="en-US" dirty="0"/>
              <a:t>Suppose the initial strength of \alpha is 0.8, and after reasoning, it has a final strength of 0.9, then we say the payoff in this game is 0.1, and this total payoff is created by 5 players r_1 to r_5.</a:t>
            </a:r>
          </a:p>
          <a:p>
            <a:pPr marL="0" marR="0" lvl="0" indent="0" algn="l" defTabSz="914353"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20</a:t>
            </a:fld>
            <a:endParaRPr lang="en-US"/>
          </a:p>
        </p:txBody>
      </p:sp>
    </p:spTree>
    <p:extLst>
      <p:ext uri="{BB962C8B-B14F-4D97-AF65-F5344CB8AC3E}">
        <p14:creationId xmlns:p14="http://schemas.microsoft.com/office/powerpoint/2010/main" val="1118894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E0F5-B801-B7E9-5D90-BE5A5CA68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131A9-B3A8-F25F-ED76-B7378F7EE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9AAD8-810B-8EB4-0082-BCD828F24FC0}"/>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17B49ED3-8A4C-A0B7-8D60-8B9307AB4CF6}"/>
              </a:ext>
            </a:extLst>
          </p:cNvPr>
          <p:cNvSpPr>
            <a:spLocks noGrp="1"/>
          </p:cNvSpPr>
          <p:nvPr>
            <p:ph type="sldNum" sz="quarter" idx="5"/>
          </p:nvPr>
        </p:nvSpPr>
        <p:spPr/>
        <p:txBody>
          <a:bodyPr/>
          <a:lstStyle/>
          <a:p>
            <a:fld id="{877663E2-27CE-4C79-91D3-7F5C4262D57F}" type="slidenum">
              <a:rPr lang="en-US" smtClean="0"/>
              <a:t>21</a:t>
            </a:fld>
            <a:endParaRPr lang="en-US"/>
          </a:p>
        </p:txBody>
      </p:sp>
    </p:spTree>
    <p:extLst>
      <p:ext uri="{BB962C8B-B14F-4D97-AF65-F5344CB8AC3E}">
        <p14:creationId xmlns:p14="http://schemas.microsoft.com/office/powerpoint/2010/main" val="97088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048F3-CA86-CE4B-B599-484CBAB2A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56D53-73EB-FF4E-701E-9E1B4CE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89BD5-25BC-BA89-5479-BA700A0D40C2}"/>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E8B51FBD-862B-A5FF-010D-B798EFF0223F}"/>
              </a:ext>
            </a:extLst>
          </p:cNvPr>
          <p:cNvSpPr>
            <a:spLocks noGrp="1"/>
          </p:cNvSpPr>
          <p:nvPr>
            <p:ph type="sldNum" sz="quarter" idx="5"/>
          </p:nvPr>
        </p:nvSpPr>
        <p:spPr/>
        <p:txBody>
          <a:bodyPr/>
          <a:lstStyle/>
          <a:p>
            <a:fld id="{877663E2-27CE-4C79-91D3-7F5C4262D57F}" type="slidenum">
              <a:rPr lang="en-US" smtClean="0"/>
              <a:t>22</a:t>
            </a:fld>
            <a:endParaRPr lang="en-US"/>
          </a:p>
        </p:txBody>
      </p:sp>
    </p:spTree>
    <p:extLst>
      <p:ext uri="{BB962C8B-B14F-4D97-AF65-F5344CB8AC3E}">
        <p14:creationId xmlns:p14="http://schemas.microsoft.com/office/powerpoint/2010/main" val="336768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B09D-7269-ADB5-F131-13A4EC21C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04F38-B686-A4BB-AB4F-555CF52DE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F53B73-4B2D-F6FC-30DD-A1E6B38460D5}"/>
              </a:ext>
            </a:extLst>
          </p:cNvPr>
          <p:cNvSpPr>
            <a:spLocks noGrp="1"/>
          </p:cNvSpPr>
          <p:nvPr>
            <p:ph type="body" idx="1"/>
          </p:nvPr>
        </p:nvSpPr>
        <p:spPr/>
        <p:txBody>
          <a:bodyPr/>
          <a:lstStyle/>
          <a:p>
            <a:r>
              <a:rPr lang="en-US" dirty="0"/>
              <a:t>However, here is an issue for the Shapley based attribution explanations.</a:t>
            </a:r>
          </a:p>
          <a:p>
            <a:endParaRPr lang="en-US" dirty="0"/>
          </a:p>
        </p:txBody>
      </p:sp>
      <p:sp>
        <p:nvSpPr>
          <p:cNvPr id="4" name="Slide Number Placeholder 3">
            <a:extLst>
              <a:ext uri="{FF2B5EF4-FFF2-40B4-BE49-F238E27FC236}">
                <a16:creationId xmlns:a16="http://schemas.microsoft.com/office/drawing/2014/main" id="{07191B0A-4A87-C819-88EB-E5E5CB212C22}"/>
              </a:ext>
            </a:extLst>
          </p:cNvPr>
          <p:cNvSpPr>
            <a:spLocks noGrp="1"/>
          </p:cNvSpPr>
          <p:nvPr>
            <p:ph type="sldNum" sz="quarter" idx="5"/>
          </p:nvPr>
        </p:nvSpPr>
        <p:spPr/>
        <p:txBody>
          <a:bodyPr/>
          <a:lstStyle/>
          <a:p>
            <a:fld id="{877663E2-27CE-4C79-91D3-7F5C4262D57F}" type="slidenum">
              <a:rPr lang="en-US" smtClean="0"/>
              <a:t>23</a:t>
            </a:fld>
            <a:endParaRPr lang="en-US"/>
          </a:p>
        </p:txBody>
      </p:sp>
    </p:spTree>
    <p:extLst>
      <p:ext uri="{BB962C8B-B14F-4D97-AF65-F5344CB8AC3E}">
        <p14:creationId xmlns:p14="http://schemas.microsoft.com/office/powerpoint/2010/main" val="217313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DAEC-66B1-1003-3A17-CBAA4954B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DF0AF-59ED-816A-EAC4-93C5FE222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0D46B-82A3-0F54-01FE-1FD9334C0595}"/>
              </a:ext>
            </a:extLst>
          </p:cNvPr>
          <p:cNvSpPr>
            <a:spLocks noGrp="1"/>
          </p:cNvSpPr>
          <p:nvPr>
            <p:ph type="body" idx="1"/>
          </p:nvPr>
        </p:nvSpPr>
        <p:spPr/>
        <p:txBody>
          <a:bodyPr/>
          <a:lstStyle/>
          <a:p>
            <a:r>
              <a:rPr lang="en-US" dirty="0"/>
              <a:t>Now</a:t>
            </a:r>
            <a:r>
              <a:rPr lang="zh-CN" altLang="en-US" dirty="0"/>
              <a:t> </a:t>
            </a:r>
            <a:r>
              <a:rPr lang="en-US" altLang="zh-CN" dirty="0"/>
              <a:t>let</a:t>
            </a:r>
            <a:r>
              <a:rPr lang="zh-CN" altLang="en-US" dirty="0"/>
              <a:t> </a:t>
            </a:r>
            <a:r>
              <a:rPr lang="en-US" altLang="zh-CN" dirty="0"/>
              <a:t>us</a:t>
            </a:r>
            <a:r>
              <a:rPr lang="zh-CN" altLang="en-US" dirty="0"/>
              <a:t> </a:t>
            </a:r>
            <a:r>
              <a:rPr lang="en-US" altLang="zh-CN" dirty="0"/>
              <a:t>see</a:t>
            </a:r>
            <a:r>
              <a:rPr lang="zh-CN" altLang="en-US" dirty="0"/>
              <a:t> </a:t>
            </a:r>
            <a:r>
              <a:rPr lang="en-US" altLang="zh-CN" dirty="0"/>
              <a:t>some</a:t>
            </a:r>
            <a:r>
              <a:rPr lang="zh-CN" altLang="en-US" dirty="0"/>
              <a:t> </a:t>
            </a:r>
            <a:r>
              <a:rPr lang="en-US" altLang="zh-CN" dirty="0" err="1"/>
              <a:t>proberties</a:t>
            </a:r>
            <a:r>
              <a:rPr lang="en-US" altLang="zh-CN" dirty="0"/>
              <a:t>.</a:t>
            </a:r>
          </a:p>
          <a:p>
            <a:endParaRPr lang="en-US" dirty="0"/>
          </a:p>
          <a:p>
            <a:r>
              <a:rPr lang="en-US" dirty="0"/>
              <a:t>The intuition is to …</a:t>
            </a:r>
          </a:p>
          <a:p>
            <a:endParaRPr lang="en-US" dirty="0"/>
          </a:p>
          <a:p>
            <a:r>
              <a:rPr lang="en-US" dirty="0"/>
              <a:t>Two examples…</a:t>
            </a:r>
          </a:p>
          <a:p>
            <a:endParaRPr lang="en-US" dirty="0"/>
          </a:p>
        </p:txBody>
      </p:sp>
      <p:sp>
        <p:nvSpPr>
          <p:cNvPr id="4" name="Slide Number Placeholder 3">
            <a:extLst>
              <a:ext uri="{FF2B5EF4-FFF2-40B4-BE49-F238E27FC236}">
                <a16:creationId xmlns:a16="http://schemas.microsoft.com/office/drawing/2014/main" id="{1C5D0A18-EF5A-B214-33F4-E04574815BA9}"/>
              </a:ext>
            </a:extLst>
          </p:cNvPr>
          <p:cNvSpPr>
            <a:spLocks noGrp="1"/>
          </p:cNvSpPr>
          <p:nvPr>
            <p:ph type="sldNum" sz="quarter" idx="5"/>
          </p:nvPr>
        </p:nvSpPr>
        <p:spPr/>
        <p:txBody>
          <a:bodyPr/>
          <a:lstStyle/>
          <a:p>
            <a:fld id="{877663E2-27CE-4C79-91D3-7F5C4262D57F}" type="slidenum">
              <a:rPr lang="en-US" smtClean="0"/>
              <a:t>24</a:t>
            </a:fld>
            <a:endParaRPr lang="en-US"/>
          </a:p>
        </p:txBody>
      </p:sp>
    </p:spTree>
    <p:extLst>
      <p:ext uri="{BB962C8B-B14F-4D97-AF65-F5344CB8AC3E}">
        <p14:creationId xmlns:p14="http://schemas.microsoft.com/office/powerpoint/2010/main" val="3126369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7620-C899-782B-DA11-37DBD43DA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0E069-C5CC-AC1A-5757-1C9969183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698AD-7ADA-8239-6B58-DA1F6C83D1E4}"/>
              </a:ext>
            </a:extLst>
          </p:cNvPr>
          <p:cNvSpPr>
            <a:spLocks noGrp="1"/>
          </p:cNvSpPr>
          <p:nvPr>
            <p:ph type="body" idx="1"/>
          </p:nvPr>
        </p:nvSpPr>
        <p:spPr/>
        <p:txBody>
          <a:bodyPr/>
          <a:lstStyle/>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1+2+2+1</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a:t>
            </a:r>
            <a:r>
              <a:rPr lang="en-US" altLang="zh-CN" sz="1200" b="1" dirty="0">
                <a:latin typeface="Calibri" panose="020F0502020204030204" pitchFamily="34" charset="0"/>
                <a:ea typeface="Calibri" panose="020F0502020204030204" pitchFamily="34" charset="0"/>
                <a:cs typeface="Calibri" panose="020F0502020204030204" pitchFamily="34" charset="0"/>
              </a:rPr>
              <a:t>To solve this problem, </a:t>
            </a:r>
            <a:r>
              <a:rPr lang="en-US" altLang="zh-CN" sz="1200" dirty="0">
                <a:latin typeface="Calibri" panose="020F0502020204030204" pitchFamily="34" charset="0"/>
                <a:ea typeface="Calibri" panose="020F0502020204030204" pitchFamily="34" charset="0"/>
                <a:cs typeface="Calibri" panose="020F0502020204030204" pitchFamily="34" charset="0"/>
              </a:rPr>
              <a:t>we gain</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ed</a:t>
            </a:r>
            <a:r>
              <a:rPr lang="en-US" altLang="zh-CN" sz="1200" dirty="0">
                <a:latin typeface="Calibri" panose="020F0502020204030204" pitchFamily="34" charset="0"/>
                <a:ea typeface="Calibri" panose="020F0502020204030204" pitchFamily="34" charset="0"/>
                <a:cs typeface="Calibri" panose="020F0502020204030204" pitchFamily="34" charset="0"/>
              </a:rPr>
              <a:t> the idea from the attribution explanations in ML.</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(2)In ML, people use </a:t>
            </a:r>
            <a:r>
              <a:rPr lang="en-US" altLang="zh-CN" sz="1200" dirty="0">
                <a:solidFill>
                  <a:srgbClr val="0000CD"/>
                </a:solidFill>
                <a:latin typeface="Calibri" panose="020F0502020204030204" pitchFamily="34" charset="0"/>
                <a:ea typeface="Calibri" panose="020F0502020204030204" pitchFamily="34" charset="0"/>
                <a:cs typeface="Calibri" panose="020F0502020204030204" pitchFamily="34" charset="0"/>
              </a:rPr>
              <a:t>feature attributions </a:t>
            </a:r>
            <a:r>
              <a:rPr lang="en-US" altLang="zh-CN" sz="1200" dirty="0">
                <a:latin typeface="Calibri" panose="020F0502020204030204" pitchFamily="34" charset="0"/>
                <a:ea typeface="Calibri" panose="020F0502020204030204" pitchFamily="34" charset="0"/>
                <a:cs typeface="Calibri" panose="020F0502020204030204" pitchFamily="34" charset="0"/>
              </a:rPr>
              <a:t>to explain the output of machine learning models.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They assign the importance scores to features to show their contribution</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see if 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a:t>
            </a:r>
            <a:r>
              <a:rPr lang="en-US" altLang="zh-CN" sz="1200" b="1" dirty="0">
                <a:latin typeface="Calibri" panose="020F0502020204030204" pitchFamily="34" charset="0"/>
                <a:ea typeface="Calibri" panose="020F0502020204030204" pitchFamily="34" charset="0"/>
                <a:cs typeface="Calibri" panose="020F0502020204030204" pitchFamily="34" charset="0"/>
              </a:rPr>
              <a:t>positively or negatively </a:t>
            </a:r>
            <a:r>
              <a:rPr lang="en-US" altLang="zh-CN" sz="1200" dirty="0">
                <a:latin typeface="Calibri" panose="020F0502020204030204" pitchFamily="34" charset="0"/>
                <a:ea typeface="Calibri" panose="020F0502020204030204" pitchFamily="34" charset="0"/>
                <a:cs typeface="Calibri" panose="020F0502020204030204" pitchFamily="34" charset="0"/>
              </a:rPr>
              <a:t>to the output, and </a:t>
            </a:r>
            <a:r>
              <a:rPr lang="en-US" altLang="zh-CN" sz="1200" b="1" dirty="0">
                <a:latin typeface="Calibri" panose="020F0502020204030204" pitchFamily="34" charset="0"/>
                <a:ea typeface="Calibri" panose="020F0502020204030204" pitchFamily="34" charset="0"/>
                <a:cs typeface="Calibri" panose="020F0502020204030204" pitchFamily="34" charset="0"/>
              </a:rPr>
              <a:t>how much </a:t>
            </a:r>
            <a:r>
              <a:rPr lang="en-US" altLang="zh-CN" sz="1200" dirty="0">
                <a:latin typeface="Calibri" panose="020F0502020204030204" pitchFamily="34" charset="0"/>
                <a:ea typeface="Calibri" panose="020F0502020204030204" pitchFamily="34" charset="0"/>
                <a:cs typeface="Calibri" panose="020F0502020204030204" pitchFamily="34" charset="0"/>
              </a:rPr>
              <a:t>the feature contribute</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to the output. </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(2)Here, we </a:t>
            </a:r>
            <a:r>
              <a:rPr lang="en-US" altLang="zh-CN" sz="1200"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were</a:t>
            </a:r>
            <a:r>
              <a:rPr lang="en-US" altLang="zh-CN" sz="1200" dirty="0">
                <a:latin typeface="Calibri" panose="020F0502020204030204" pitchFamily="34" charset="0"/>
                <a:ea typeface="Calibri" panose="020F0502020204030204" pitchFamily="34" charset="0"/>
                <a:cs typeface="Calibri" panose="020F0502020204030204" pitchFamily="34" charset="0"/>
              </a:rPr>
              <a:t> wondering if it possible to transfer this idea from ML to the argumentation setting.</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That is, instead of attributing the importance scores to the features, we attribute them to the arguments </a:t>
            </a: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and see if the argument attributions can explain the output of the </a:t>
            </a:r>
            <a:r>
              <a:rPr lang="en-US" altLang="zh-CN" sz="1200" b="1" dirty="0">
                <a:latin typeface="Calibri" panose="020F0502020204030204" pitchFamily="34" charset="0"/>
                <a:ea typeface="Calibri" panose="020F0502020204030204" pitchFamily="34" charset="0"/>
                <a:cs typeface="Calibri" panose="020F0502020204030204" pitchFamily="34" charset="0"/>
              </a:rPr>
              <a:t>QBAFs</a:t>
            </a:r>
            <a:r>
              <a:rPr lang="en-US" altLang="zh-CN" sz="1200" dirty="0">
                <a:latin typeface="Calibri" panose="020F0502020204030204" pitchFamily="34" charset="0"/>
                <a:ea typeface="Calibri" panose="020F0502020204030204" pitchFamily="34" charset="0"/>
                <a:cs typeface="Calibri" panose="020F0502020204030204" pitchFamily="34" charset="0"/>
              </a:rPr>
              <a:t>, that is the strength</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 of the argument</a:t>
            </a:r>
            <a:r>
              <a:rPr lang="en-US" altLang="zh-CN" sz="1200" b="1" dirty="0">
                <a:latin typeface="Calibri" panose="020F0502020204030204" pitchFamily="34" charset="0"/>
                <a:ea typeface="Calibri" panose="020F0502020204030204" pitchFamily="34" charset="0"/>
                <a:cs typeface="Calibri" panose="020F0502020204030204" pitchFamily="34" charset="0"/>
              </a:rPr>
              <a:t>s</a:t>
            </a:r>
            <a:r>
              <a:rPr lang="en-US" altLang="zh-CN" sz="1200" dirty="0">
                <a:latin typeface="Calibri" panose="020F0502020204030204" pitchFamily="34" charset="0"/>
                <a:ea typeface="Calibri" panose="020F0502020204030204" pitchFamily="34" charset="0"/>
                <a:cs typeface="Calibri" panose="020F0502020204030204" pitchFamily="34" charset="0"/>
              </a:rPr>
              <a:t>.</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(1)Luckily, the answer is yes.</a:t>
            </a:r>
          </a:p>
          <a:p>
            <a:pPr>
              <a:lnSpc>
                <a:spcPct val="150000"/>
              </a:lnSpc>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94A0A82-AAA9-E6F0-133E-EA0C4539AA5A}"/>
              </a:ext>
            </a:extLst>
          </p:cNvPr>
          <p:cNvSpPr>
            <a:spLocks noGrp="1"/>
          </p:cNvSpPr>
          <p:nvPr>
            <p:ph type="sldNum" sz="quarter" idx="5"/>
          </p:nvPr>
        </p:nvSpPr>
        <p:spPr/>
        <p:txBody>
          <a:bodyPr/>
          <a:lstStyle/>
          <a:p>
            <a:fld id="{877663E2-27CE-4C79-91D3-7F5C4262D57F}" type="slidenum">
              <a:rPr lang="en-US" smtClean="0"/>
              <a:t>25</a:t>
            </a:fld>
            <a:endParaRPr lang="en-US"/>
          </a:p>
        </p:txBody>
      </p:sp>
    </p:spTree>
    <p:extLst>
      <p:ext uri="{BB962C8B-B14F-4D97-AF65-F5344CB8AC3E}">
        <p14:creationId xmlns:p14="http://schemas.microsoft.com/office/powerpoint/2010/main" val="30119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BCCAF-83BB-1142-EDBD-CACC492D1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7BC0B-DD73-6880-9A85-047D6AB72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68CC02-BAA6-3781-073C-7EBA0149CEAC}"/>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8654CD9B-1745-4D81-5D77-4A401ACE6084}"/>
              </a:ext>
            </a:extLst>
          </p:cNvPr>
          <p:cNvSpPr>
            <a:spLocks noGrp="1"/>
          </p:cNvSpPr>
          <p:nvPr>
            <p:ph type="sldNum" sz="quarter" idx="5"/>
          </p:nvPr>
        </p:nvSpPr>
        <p:spPr/>
        <p:txBody>
          <a:bodyPr/>
          <a:lstStyle/>
          <a:p>
            <a:fld id="{877663E2-27CE-4C79-91D3-7F5C4262D57F}" type="slidenum">
              <a:rPr lang="en-US" smtClean="0"/>
              <a:t>26</a:t>
            </a:fld>
            <a:endParaRPr lang="en-US"/>
          </a:p>
        </p:txBody>
      </p:sp>
    </p:spTree>
    <p:extLst>
      <p:ext uri="{BB962C8B-B14F-4D97-AF65-F5344CB8AC3E}">
        <p14:creationId xmlns:p14="http://schemas.microsoft.com/office/powerpoint/2010/main" val="960005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t>【</a:t>
            </a:r>
            <a:r>
              <a:rPr lang="en-GB" altLang="zh-CN" b="1" dirty="0"/>
              <a:t>mention</a:t>
            </a:r>
            <a:r>
              <a:rPr lang="en-US" altLang="zh-CN" b="1" dirty="0"/>
              <a:t>】</a:t>
            </a:r>
            <a:endParaRPr lang="en-US" b="1" dirty="0"/>
          </a:p>
          <a:p>
            <a:r>
              <a:rPr lang="en-US" b="1" dirty="0"/>
              <a:t>[P] </a:t>
            </a:r>
            <a:endParaRPr lang="en-US" altLang="zh-CN" dirty="0"/>
          </a:p>
          <a:p>
            <a:r>
              <a:rPr lang="en-US" altLang="zh-CN" dirty="0"/>
              <a:t>(1) First, as a brief introduction, (2) I will show an example of the Quantitative Bipolar Argumentation Framework in the loan application setting.</a:t>
            </a:r>
            <a:endParaRPr lang="en-US" dirty="0"/>
          </a:p>
          <a:p>
            <a:endParaRPr lang="en-US" b="1" dirty="0"/>
          </a:p>
          <a:p>
            <a:r>
              <a:rPr lang="en-US" b="1" dirty="0"/>
              <a:t>[P] </a:t>
            </a:r>
          </a:p>
          <a:p>
            <a:r>
              <a:rPr lang="en-US" dirty="0"/>
              <a:t>In this graph, nodes are arguments and edges show the relationship </a:t>
            </a:r>
            <a:r>
              <a:rPr lang="en-US" b="1" dirty="0"/>
              <a:t>between</a:t>
            </a:r>
            <a:r>
              <a:rPr lang="en-US" dirty="0"/>
              <a:t> them.</a:t>
            </a:r>
          </a:p>
          <a:p>
            <a:r>
              <a:rPr lang="en-US" dirty="0"/>
              <a:t>Solid edges </a:t>
            </a:r>
            <a:r>
              <a:rPr lang="en-US" altLang="zh-CN" dirty="0"/>
              <a:t>mean one argument attacks another </a:t>
            </a:r>
            <a:r>
              <a:rPr lang="en-US" altLang="zh-CN" b="1" dirty="0"/>
              <a:t>while</a:t>
            </a:r>
          </a:p>
          <a:p>
            <a:r>
              <a:rPr lang="en-US" altLang="zh-CN" dirty="0"/>
              <a:t>Dashed edges mean one argument supports another.</a:t>
            </a:r>
          </a:p>
          <a:p>
            <a:r>
              <a:rPr lang="en-US" altLang="zh-CN" dirty="0"/>
              <a:t>We use </a:t>
            </a:r>
            <a:r>
              <a:rPr lang="en-US" altLang="zh-CN" b="1" dirty="0"/>
              <a:t>red</a:t>
            </a:r>
            <a:r>
              <a:rPr lang="en-US" altLang="zh-CN" dirty="0"/>
              <a:t> nodes to denote attackers, and </a:t>
            </a:r>
            <a:r>
              <a:rPr lang="en-US" altLang="zh-CN" b="1" dirty="0"/>
              <a:t>yellow</a:t>
            </a:r>
            <a:r>
              <a:rPr lang="en-US" altLang="zh-CN" dirty="0"/>
              <a:t> nodes are supporters.</a:t>
            </a:r>
          </a:p>
          <a:p>
            <a:endParaRPr lang="en-US" altLang="zh-CN" dirty="0"/>
          </a:p>
          <a:p>
            <a:r>
              <a:rPr lang="en-US" altLang="zh-CN" dirty="0"/>
              <a:t>The </a:t>
            </a:r>
            <a:r>
              <a:rPr lang="en-US" altLang="zh-CN" b="1" dirty="0"/>
              <a:t>content</a:t>
            </a:r>
            <a:r>
              <a:rPr lang="en-US" altLang="zh-CN" dirty="0"/>
              <a:t> of arguments are shown here, we see that alpha, beta, rho, gamma, zeta.</a:t>
            </a:r>
          </a:p>
          <a:p>
            <a:endParaRPr lang="en-US" dirty="0"/>
          </a:p>
          <a:p>
            <a:r>
              <a:rPr lang="en-US" b="1" dirty="0"/>
              <a:t>[P] </a:t>
            </a:r>
            <a:endParaRPr lang="en-US" dirty="0"/>
          </a:p>
          <a:p>
            <a:r>
              <a:rPr lang="en-US" b="1" dirty="0"/>
              <a:t>In the QBAFs</a:t>
            </a:r>
            <a:r>
              <a:rPr lang="en-US" dirty="0"/>
              <a:t>, each argument is assigned </a:t>
            </a:r>
            <a:r>
              <a:rPr lang="en-US" altLang="zh-CN" dirty="0"/>
              <a:t>with </a:t>
            </a:r>
            <a:r>
              <a:rPr lang="en-US" dirty="0"/>
              <a:t>a base score as the initial strength, as we can see in this figure====</a:t>
            </a:r>
            <a:r>
              <a:rPr lang="en-US" dirty="0">
                <a:sym typeface="Wingdings" panose="05000000000000000000" pitchFamily="2" charset="2"/>
              </a:rPr>
              <a:t></a:t>
            </a:r>
            <a:r>
              <a:rPr lang="en-US" dirty="0"/>
              <a:t> and we use the gradual semantics to evaluate the final strength in QBAFs. </a:t>
            </a:r>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27</a:t>
            </a:fld>
            <a:endParaRPr lang="en-US"/>
          </a:p>
        </p:txBody>
      </p:sp>
    </p:spTree>
    <p:extLst>
      <p:ext uri="{BB962C8B-B14F-4D97-AF65-F5344CB8AC3E}">
        <p14:creationId xmlns:p14="http://schemas.microsoft.com/office/powerpoint/2010/main" val="293068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BD33-6172-EAEE-D084-190C56652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6F51D-AEFF-D4BD-815D-ED63AF09E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6230B-E757-3AB6-5EE3-92F9FB6B0717}"/>
              </a:ext>
            </a:extLst>
          </p:cNvPr>
          <p:cNvSpPr>
            <a:spLocks noGrp="1"/>
          </p:cNvSpPr>
          <p:nvPr>
            <p:ph type="body" idx="1"/>
          </p:nvPr>
        </p:nvSpPr>
        <p:spPr/>
        <p:txBody>
          <a:bodyPr/>
          <a:lstStyle/>
          <a:p>
            <a:r>
              <a:rPr lang="en-US" altLang="zh-CN" dirty="0"/>
              <a:t>【use word, unfortunately】</a:t>
            </a:r>
            <a:endParaRPr lang="en-US" dirty="0"/>
          </a:p>
          <a:p>
            <a:endParaRPr lang="en-US" dirty="0"/>
          </a:p>
          <a:p>
            <a:r>
              <a:rPr lang="en-US" dirty="0"/>
              <a:t>and we use the gradual semantics to evaluate the QBAF. </a:t>
            </a:r>
          </a:p>
          <a:p>
            <a:endParaRPr lang="en-US" dirty="0"/>
          </a:p>
          <a:p>
            <a:r>
              <a:rPr lang="en-US" b="1" dirty="0"/>
              <a:t>[P] </a:t>
            </a:r>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endParaRPr lang="en-US" dirty="0"/>
          </a:p>
          <a:p>
            <a:r>
              <a:rPr lang="en-US" b="1" dirty="0"/>
              <a:t>[P] </a:t>
            </a:r>
            <a:endParaRPr lang="en-US" dirty="0"/>
          </a:p>
          <a:p>
            <a:r>
              <a:rPr lang="en-US" dirty="0"/>
              <a:t>Here, 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of the semantics is not important here, so I will skip it and just show the result here. We see the final strength of alpha is 0.17</a:t>
            </a:r>
          </a:p>
          <a:p>
            <a:endParaRPr lang="en-US" altLang="zh-CN" dirty="0"/>
          </a:p>
          <a:p>
            <a:r>
              <a:rPr lang="en-US" altLang="zh-CN" dirty="0"/>
              <a:t>In this example, assume the loan application will be accepted if and only if the final strength of alpha is greater than 0.5.</a:t>
            </a:r>
          </a:p>
          <a:p>
            <a:endParaRPr lang="en-US" altLang="zh-CN" dirty="0"/>
          </a:p>
          <a:p>
            <a:r>
              <a:rPr lang="en-US" altLang="zh-CN" dirty="0"/>
              <a:t>And now the applicant is thinking, how can I make the final strength greater than 0.5?</a:t>
            </a:r>
          </a:p>
          <a:p>
            <a:r>
              <a:rPr lang="en-US" altLang="zh-CN" dirty="0"/>
              <a:t>Maybe I try to increase my salary then the base score for beta increases, which would be helpful</a:t>
            </a:r>
          </a:p>
          <a:p>
            <a:r>
              <a:rPr lang="en-US" altLang="zh-CN" dirty="0"/>
              <a:t>Or, I can decrease the base score of gamma by improving current poor credit score.</a:t>
            </a:r>
            <a:endParaRPr lang="en-US" dirty="0"/>
          </a:p>
          <a:p>
            <a:endParaRPr lang="en-US" dirty="0"/>
          </a:p>
        </p:txBody>
      </p:sp>
      <p:sp>
        <p:nvSpPr>
          <p:cNvPr id="4" name="Slide Number Placeholder 3">
            <a:extLst>
              <a:ext uri="{FF2B5EF4-FFF2-40B4-BE49-F238E27FC236}">
                <a16:creationId xmlns:a16="http://schemas.microsoft.com/office/drawing/2014/main" id="{6BA5BB1E-1EB8-1763-9CC4-ED6EB4D2F9DA}"/>
              </a:ext>
            </a:extLst>
          </p:cNvPr>
          <p:cNvSpPr>
            <a:spLocks noGrp="1"/>
          </p:cNvSpPr>
          <p:nvPr>
            <p:ph type="sldNum" sz="quarter" idx="5"/>
          </p:nvPr>
        </p:nvSpPr>
        <p:spPr/>
        <p:txBody>
          <a:bodyPr/>
          <a:lstStyle/>
          <a:p>
            <a:fld id="{877663E2-27CE-4C79-91D3-7F5C4262D57F}" type="slidenum">
              <a:rPr lang="en-US" smtClean="0"/>
              <a:t>28</a:t>
            </a:fld>
            <a:endParaRPr lang="en-US"/>
          </a:p>
        </p:txBody>
      </p:sp>
    </p:spTree>
    <p:extLst>
      <p:ext uri="{BB962C8B-B14F-4D97-AF65-F5344CB8AC3E}">
        <p14:creationId xmlns:p14="http://schemas.microsoft.com/office/powerpoint/2010/main" val="2078869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BD33-6172-EAEE-D084-190C56652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6F51D-AEFF-D4BD-815D-ED63AF09E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46230B-E757-3AB6-5EE3-92F9FB6B0717}"/>
              </a:ext>
            </a:extLst>
          </p:cNvPr>
          <p:cNvSpPr>
            <a:spLocks noGrp="1"/>
          </p:cNvSpPr>
          <p:nvPr>
            <p:ph type="body" idx="1"/>
          </p:nvPr>
        </p:nvSpPr>
        <p:spPr/>
        <p:txBody>
          <a:bodyPr/>
          <a:lstStyle/>
          <a:p>
            <a:r>
              <a:rPr lang="en-US" altLang="zh-CN" dirty="0"/>
              <a:t>【use word, unfortunately】</a:t>
            </a:r>
            <a:endParaRPr lang="en-US" dirty="0"/>
          </a:p>
          <a:p>
            <a:r>
              <a:rPr lang="en-US" altLang="zh-CN" dirty="0"/>
              <a:t>【evaluate</a:t>
            </a:r>
            <a:r>
              <a:rPr lang="zh-CN" altLang="en-US" dirty="0"/>
              <a:t>动词用</a:t>
            </a:r>
            <a:r>
              <a:rPr lang="en-US" altLang="zh-CN" dirty="0" err="1"/>
              <a:t>ing</a:t>
            </a:r>
            <a:r>
              <a:rPr lang="zh-CN" altLang="en-US" dirty="0"/>
              <a:t>形式？后续也是要注意</a:t>
            </a:r>
            <a:r>
              <a:rPr lang="en-US" altLang="zh-CN" dirty="0"/>
              <a:t>】</a:t>
            </a:r>
            <a:endParaRPr lang="en-US" dirty="0"/>
          </a:p>
          <a:p>
            <a:r>
              <a:rPr lang="en-US" dirty="0"/>
              <a:t>and we use the gradual semantics to evaluate the QBAF. </a:t>
            </a:r>
          </a:p>
          <a:p>
            <a:endParaRPr lang="en-US" dirty="0"/>
          </a:p>
          <a:p>
            <a:r>
              <a:rPr lang="en-US" b="1" dirty="0"/>
              <a:t>[P] </a:t>
            </a:r>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endParaRPr lang="en-US" dirty="0"/>
          </a:p>
          <a:p>
            <a:r>
              <a:rPr lang="en-US" b="1" dirty="0"/>
              <a:t>[P] </a:t>
            </a:r>
            <a:endParaRPr lang="en-US" dirty="0"/>
          </a:p>
          <a:p>
            <a:r>
              <a:rPr lang="en-US" dirty="0"/>
              <a:t>Here, 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of the semantics is not important here, so I will skip it and just show the result here. We see the final strength of alpha is 0.17</a:t>
            </a:r>
          </a:p>
          <a:p>
            <a:endParaRPr lang="en-US" altLang="zh-CN" dirty="0"/>
          </a:p>
          <a:p>
            <a:r>
              <a:rPr lang="en-US" altLang="zh-CN" dirty="0"/>
              <a:t>In this example, assume the loan application will be accepted if and only if the final strength of alpha is greater than 0.5.</a:t>
            </a:r>
          </a:p>
          <a:p>
            <a:endParaRPr lang="en-US" altLang="zh-CN" dirty="0"/>
          </a:p>
          <a:p>
            <a:r>
              <a:rPr lang="en-US" altLang="zh-CN" dirty="0"/>
              <a:t>And now the applicant is thinking, how can I make the final strength greater than 0.5?</a:t>
            </a:r>
          </a:p>
          <a:p>
            <a:r>
              <a:rPr lang="en-US" altLang="zh-CN" dirty="0"/>
              <a:t>Maybe I try to increase my salary then the base score for beta increases, which would be helpful</a:t>
            </a:r>
          </a:p>
          <a:p>
            <a:r>
              <a:rPr lang="en-US" altLang="zh-CN" dirty="0"/>
              <a:t>Or, I can decrease the base score of gamma by improving current poor credit score.</a:t>
            </a:r>
            <a:endParaRPr lang="en-US" dirty="0"/>
          </a:p>
          <a:p>
            <a:endParaRPr lang="en-US" dirty="0"/>
          </a:p>
        </p:txBody>
      </p:sp>
      <p:sp>
        <p:nvSpPr>
          <p:cNvPr id="4" name="Slide Number Placeholder 3">
            <a:extLst>
              <a:ext uri="{FF2B5EF4-FFF2-40B4-BE49-F238E27FC236}">
                <a16:creationId xmlns:a16="http://schemas.microsoft.com/office/drawing/2014/main" id="{6BA5BB1E-1EB8-1763-9CC4-ED6EB4D2F9DA}"/>
              </a:ext>
            </a:extLst>
          </p:cNvPr>
          <p:cNvSpPr>
            <a:spLocks noGrp="1"/>
          </p:cNvSpPr>
          <p:nvPr>
            <p:ph type="sldNum" sz="quarter" idx="5"/>
          </p:nvPr>
        </p:nvSpPr>
        <p:spPr/>
        <p:txBody>
          <a:bodyPr/>
          <a:lstStyle/>
          <a:p>
            <a:fld id="{877663E2-27CE-4C79-91D3-7F5C4262D57F}" type="slidenum">
              <a:rPr lang="en-US" smtClean="0"/>
              <a:t>29</a:t>
            </a:fld>
            <a:endParaRPr lang="en-US"/>
          </a:p>
        </p:txBody>
      </p:sp>
    </p:spTree>
    <p:extLst>
      <p:ext uri="{BB962C8B-B14F-4D97-AF65-F5344CB8AC3E}">
        <p14:creationId xmlns:p14="http://schemas.microsoft.com/office/powerpoint/2010/main" val="257481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9B612-1870-0C67-995A-CBAA46A942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609A6-FA35-058A-F4F1-D20543DBB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C84E0-CB0D-B144-5ACA-C073DCBBC6E0}"/>
              </a:ext>
            </a:extLst>
          </p:cNvPr>
          <p:cNvSpPr>
            <a:spLocks noGrp="1"/>
          </p:cNvSpPr>
          <p:nvPr>
            <p:ph type="body" idx="1"/>
          </p:nvPr>
        </p:nvSpPr>
        <p:spPr/>
        <p:txBody>
          <a:bodyPr/>
          <a:lstStyle/>
          <a:p>
            <a:pPr marL="742950" indent="-742950">
              <a:lnSpc>
                <a:spcPct val="150000"/>
              </a:lnSpc>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Argumentation Frameworks (AFs) can </a:t>
            </a:r>
            <a:r>
              <a:rPr lang="en-US" altLang="zh-CN" sz="1200" dirty="0">
                <a:solidFill>
                  <a:srgbClr val="C00000"/>
                </a:solidFill>
                <a:latin typeface="Calibri" panose="020F0502020204030204" pitchFamily="34" charset="0"/>
                <a:ea typeface="Calibri" panose="020F0502020204030204" pitchFamily="34" charset="0"/>
                <a:cs typeface="Calibri" panose="020F0502020204030204" pitchFamily="34" charset="0"/>
              </a:rPr>
              <a:t>model and reason</a:t>
            </a:r>
            <a:r>
              <a:rPr lang="en-US" altLang="zh-CN" sz="1200" dirty="0">
                <a:latin typeface="Calibri" panose="020F0502020204030204" pitchFamily="34" charset="0"/>
                <a:ea typeface="Calibri" panose="020F0502020204030204" pitchFamily="34" charset="0"/>
                <a:cs typeface="Calibri" panose="020F0502020204030204" pitchFamily="34" charset="0"/>
              </a:rPr>
              <a:t> among </a:t>
            </a:r>
            <a:r>
              <a:rPr lang="en-US" altLang="zh-CN" sz="1200" dirty="0">
                <a:solidFill>
                  <a:srgbClr val="C00000"/>
                </a:solidFill>
                <a:latin typeface="Calibri" panose="020F0502020204030204" pitchFamily="34" charset="0"/>
                <a:ea typeface="Calibri" panose="020F0502020204030204" pitchFamily="34" charset="0"/>
                <a:cs typeface="Calibri" panose="020F0502020204030204" pitchFamily="34" charset="0"/>
              </a:rPr>
              <a:t>conflicting</a:t>
            </a:r>
            <a:r>
              <a:rPr lang="en-US" altLang="zh-CN" sz="1200" dirty="0">
                <a:latin typeface="Calibri" panose="020F0502020204030204" pitchFamily="34" charset="0"/>
                <a:ea typeface="Calibri" panose="020F0502020204030204" pitchFamily="34" charset="0"/>
                <a:cs typeface="Calibri" panose="020F0502020204030204" pitchFamily="34" charset="0"/>
              </a:rPr>
              <a:t> information, which is useful in real-world applications.</a:t>
            </a:r>
          </a:p>
          <a:p>
            <a:pPr marL="742950" indent="-742950">
              <a:lnSpc>
                <a:spcPct val="150000"/>
              </a:lnSpc>
              <a:buFont typeface="Arial" panose="020B0604020202020204" pitchFamily="34" charset="0"/>
              <a:buChar char="•"/>
            </a:pPr>
            <a:r>
              <a:rPr lang="en-US" altLang="zh-CN" sz="1200" dirty="0">
                <a:latin typeface="Calibri" panose="020F0502020204030204" pitchFamily="34" charset="0"/>
                <a:ea typeface="Calibri" panose="020F0502020204030204" pitchFamily="34" charset="0"/>
                <a:cs typeface="Calibri" panose="020F0502020204030204" pitchFamily="34" charset="0"/>
              </a:rPr>
              <a:t>In today’s talk, I focus on Quantitative Bipolar AFs </a:t>
            </a:r>
            <a:r>
              <a:rPr lang="en-US" altLang="zh-CN" sz="1200" dirty="0">
                <a:solidFill>
                  <a:srgbClr val="C00000"/>
                </a:solidFill>
                <a:latin typeface="Calibri" panose="020F0502020204030204" pitchFamily="34" charset="0"/>
                <a:ea typeface="Calibri" panose="020F0502020204030204" pitchFamily="34" charset="0"/>
                <a:cs typeface="Calibri" panose="020F0502020204030204" pitchFamily="34" charset="0"/>
              </a:rPr>
              <a:t>(QBAFs).</a:t>
            </a:r>
          </a:p>
        </p:txBody>
      </p:sp>
      <p:sp>
        <p:nvSpPr>
          <p:cNvPr id="4" name="Slide Number Placeholder 3">
            <a:extLst>
              <a:ext uri="{FF2B5EF4-FFF2-40B4-BE49-F238E27FC236}">
                <a16:creationId xmlns:a16="http://schemas.microsoft.com/office/drawing/2014/main" id="{7F2A51A2-85C7-C65E-2828-B9DAC60A7DF7}"/>
              </a:ext>
            </a:extLst>
          </p:cNvPr>
          <p:cNvSpPr>
            <a:spLocks noGrp="1"/>
          </p:cNvSpPr>
          <p:nvPr>
            <p:ph type="sldNum" sz="quarter" idx="5"/>
          </p:nvPr>
        </p:nvSpPr>
        <p:spPr/>
        <p:txBody>
          <a:bodyPr/>
          <a:lstStyle/>
          <a:p>
            <a:fld id="{877663E2-27CE-4C79-91D3-7F5C4262D57F}" type="slidenum">
              <a:rPr lang="en-US" smtClean="0"/>
              <a:t>3</a:t>
            </a:fld>
            <a:endParaRPr lang="en-US"/>
          </a:p>
        </p:txBody>
      </p:sp>
    </p:spTree>
    <p:extLst>
      <p:ext uri="{BB962C8B-B14F-4D97-AF65-F5344CB8AC3E}">
        <p14:creationId xmlns:p14="http://schemas.microsoft.com/office/powerpoint/2010/main" val="953815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 </a:t>
            </a:r>
            <a:r>
              <a:rPr lang="en-US" dirty="0"/>
              <a:t>Now, we come to the research question, that xxx.</a:t>
            </a:r>
          </a:p>
          <a:p>
            <a:endParaRPr lang="en-US" dirty="0"/>
          </a:p>
          <a:p>
            <a:r>
              <a:rPr lang="en-US" dirty="0"/>
              <a:t>For better understanding, I will show a figure here.</a:t>
            </a:r>
          </a:p>
          <a:p>
            <a:endParaRPr lang="en-US" dirty="0"/>
          </a:p>
          <a:p>
            <a:r>
              <a:rPr lang="en-US" dirty="0"/>
              <a:t>\tau is xxx</a:t>
            </a:r>
          </a:p>
          <a:p>
            <a:endParaRPr lang="en-US" dirty="0"/>
          </a:p>
          <a:p>
            <a:r>
              <a:rPr lang="en-GB" altLang="zh-CN" dirty="0"/>
              <a:t>In this figure, the red area (top left corner) means </a:t>
            </a:r>
            <a:r>
              <a:rPr lang="en-GB" altLang="zh-CN" b="1" dirty="0"/>
              <a:t>rejection area </a:t>
            </a:r>
            <a:r>
              <a:rPr lang="en-GB" altLang="zh-CN" dirty="0"/>
              <a:t>the final strength of the topic argument is less than 0.5, which is rejected, and the green area (bottom right corner) means </a:t>
            </a:r>
            <a:r>
              <a:rPr lang="en-GB" altLang="zh-CN" b="1" dirty="0"/>
              <a:t>acceptance area, </a:t>
            </a:r>
            <a:r>
              <a:rPr lang="en-GB" altLang="zh-CN" dirty="0"/>
              <a:t>the strength is greater than 0.5.</a:t>
            </a:r>
          </a:p>
          <a:p>
            <a:r>
              <a:rPr lang="en-GB" altLang="zh-CN" dirty="0"/>
              <a:t>On the boundary, the strength is exactly 0.5</a:t>
            </a:r>
          </a:p>
          <a:p>
            <a:endParaRPr lang="en-GB" altLang="zh-CN" dirty="0"/>
          </a:p>
          <a:p>
            <a:r>
              <a:rPr lang="en-GB" altLang="zh-CN" dirty="0"/>
              <a:t>As we can see, if the applicant wants to get the loan, then the goal is moving to the green area, or at least on the boundary.</a:t>
            </a:r>
          </a:p>
          <a:p>
            <a:endParaRPr lang="en-US" dirty="0"/>
          </a:p>
          <a:p>
            <a:r>
              <a:rPr lang="en-US" dirty="0"/>
              <a:t>For example, t1’ t2’ t3’ are all possible solutions. (we call them counterfactual explanations, because they can lead to a different result</a:t>
            </a:r>
            <a:r>
              <a:rPr lang="en-US" altLang="zh-CN" dirty="0"/>
              <a:t>.</a:t>
            </a:r>
            <a:r>
              <a:rPr lang="en-US" dirty="0"/>
              <a:t>)</a:t>
            </a:r>
          </a:p>
          <a:p>
            <a:endParaRPr lang="en-US" dirty="0"/>
          </a:p>
        </p:txBody>
      </p:sp>
      <p:sp>
        <p:nvSpPr>
          <p:cNvPr id="4" name="Slide Number Placeholder 3"/>
          <p:cNvSpPr>
            <a:spLocks noGrp="1"/>
          </p:cNvSpPr>
          <p:nvPr>
            <p:ph type="sldNum" sz="quarter" idx="5"/>
          </p:nvPr>
        </p:nvSpPr>
        <p:spPr/>
        <p:txBody>
          <a:bodyPr/>
          <a:lstStyle/>
          <a:p>
            <a:fld id="{877663E2-27CE-4C79-91D3-7F5C4262D57F}" type="slidenum">
              <a:rPr lang="en-US" smtClean="0"/>
              <a:t>30</a:t>
            </a:fld>
            <a:endParaRPr lang="en-US"/>
          </a:p>
        </p:txBody>
      </p:sp>
    </p:spTree>
    <p:extLst>
      <p:ext uri="{BB962C8B-B14F-4D97-AF65-F5344CB8AC3E}">
        <p14:creationId xmlns:p14="http://schemas.microsoft.com/office/powerpoint/2010/main" val="373088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Next</a:t>
            </a:r>
            <a:r>
              <a:rPr lang="en-GB" altLang="zh-CN" dirty="0"/>
              <a:t>,</a:t>
            </a:r>
            <a:r>
              <a:rPr lang="zh-CN" altLang="en-US" dirty="0"/>
              <a:t> </a:t>
            </a:r>
            <a:r>
              <a:rPr lang="en-GB" altLang="zh-CN" dirty="0"/>
              <a:t>we</a:t>
            </a:r>
            <a:r>
              <a:rPr lang="zh-CN" altLang="en-US" dirty="0"/>
              <a:t> </a:t>
            </a:r>
            <a:r>
              <a:rPr lang="en-GB" altLang="zh-CN" dirty="0"/>
              <a:t>define</a:t>
            </a:r>
            <a:r>
              <a:rPr lang="zh-CN" altLang="en-US" dirty="0"/>
              <a:t> </a:t>
            </a:r>
            <a:r>
              <a:rPr lang="en-GB" altLang="zh-CN" dirty="0"/>
              <a:t>three</a:t>
            </a:r>
            <a:r>
              <a:rPr lang="zh-CN" altLang="en-US" dirty="0"/>
              <a:t> </a:t>
            </a:r>
            <a:r>
              <a:rPr lang="en-GB" altLang="zh-CN" dirty="0"/>
              <a:t>counterfactual</a:t>
            </a:r>
            <a:r>
              <a:rPr lang="zh-CN" altLang="en-US" dirty="0"/>
              <a:t> </a:t>
            </a:r>
            <a:r>
              <a:rPr lang="en-GB" altLang="zh-CN" dirty="0"/>
              <a:t>problems</a:t>
            </a:r>
            <a:r>
              <a:rPr lang="en-US" altLang="zh-CN" dirty="0"/>
              <a:t>. Depending on the position of \tau.</a:t>
            </a:r>
          </a:p>
          <a:p>
            <a:r>
              <a:rPr lang="en-US" altLang="zh-CN" dirty="0"/>
              <a:t>(They are strong /approximate /weak CF problems.)</a:t>
            </a:r>
          </a:p>
          <a:p>
            <a:endParaRPr lang="en-US" altLang="zh-CN" dirty="0"/>
          </a:p>
          <a:p>
            <a:r>
              <a:rPr lang="en-US" altLang="zh-CN" dirty="0"/>
              <a:t>(I will show a figure to distinguish these three problem.)</a:t>
            </a:r>
          </a:p>
          <a:p>
            <a:r>
              <a:rPr lang="en-US" altLang="zh-CN" dirty="0"/>
              <a:t>Strong: exactly hit the desired strength </a:t>
            </a:r>
            <a:r>
              <a:rPr lang="en-US" altLang="zh-CN" b="1" dirty="0"/>
              <a:t>s*</a:t>
            </a:r>
          </a:p>
          <a:p>
            <a:r>
              <a:rPr lang="en-US" altLang="zh-CN" dirty="0"/>
              <a:t>Approx: relaxed version for the strong one, which requires crossing the boundary a little bit by \delta</a:t>
            </a:r>
          </a:p>
          <a:p>
            <a:r>
              <a:rPr lang="en-US" altLang="zh-CN" dirty="0"/>
              <a:t>Weak: more relaxed version: </a:t>
            </a:r>
          </a:p>
          <a:p>
            <a:r>
              <a:rPr lang="en-US" altLang="zh-CN" dirty="0"/>
              <a:t>(in case the base scores are discreet values in some settings, so difficult to meet the previous two constraints.)</a:t>
            </a:r>
          </a:p>
          <a:p>
            <a:endParaRPr lang="en-US" altLang="zh-CN" dirty="0"/>
          </a:p>
          <a:p>
            <a:r>
              <a:rPr lang="en-US" altLang="zh-CN" dirty="0"/>
              <a:t>In this work, we </a:t>
            </a:r>
            <a:r>
              <a:rPr lang="en-US" altLang="zh-CN" b="1" dirty="0"/>
              <a:t>focus on delta-approximate</a:t>
            </a:r>
            <a:r>
              <a:rPr lang="en-US" altLang="zh-CN" dirty="0"/>
              <a:t> problem.</a:t>
            </a:r>
          </a:p>
          <a:p>
            <a:r>
              <a:rPr lang="en-US" altLang="zh-CN" dirty="0"/>
              <a:t>(1) This is because ensuring the exact desired strength may be challenging, due to the complexity of gradual semantics that may involve various linear and non-linear transformation.</a:t>
            </a:r>
          </a:p>
          <a:p>
            <a:r>
              <a:rPr lang="en-US" altLang="zh-CN" dirty="0"/>
              <a:t>(2) And once we have found a </a:t>
            </a:r>
            <a:r>
              <a:rPr lang="en-US" altLang="zh-CN" b="1" dirty="0"/>
              <a:t>solution to </a:t>
            </a:r>
            <a:r>
              <a:rPr lang="en-US" altLang="zh-CN" dirty="0"/>
              <a:t>the delta-approximate problem, it is also a </a:t>
            </a:r>
            <a:r>
              <a:rPr lang="en-US" altLang="zh-CN" b="1" dirty="0"/>
              <a:t>solution to </a:t>
            </a:r>
            <a:r>
              <a:rPr lang="en-US" altLang="zh-CN" dirty="0"/>
              <a:t>the weak version according to the definition here.</a:t>
            </a:r>
          </a:p>
          <a:p>
            <a:endParaRPr lang="en-GB" altLang="zh-CN" dirty="0"/>
          </a:p>
        </p:txBody>
      </p:sp>
      <p:sp>
        <p:nvSpPr>
          <p:cNvPr id="4" name="Slide Number Placeholder 3"/>
          <p:cNvSpPr>
            <a:spLocks noGrp="1"/>
          </p:cNvSpPr>
          <p:nvPr>
            <p:ph type="sldNum" sz="quarter" idx="5"/>
          </p:nvPr>
        </p:nvSpPr>
        <p:spPr/>
        <p:txBody>
          <a:bodyPr/>
          <a:lstStyle/>
          <a:p>
            <a:fld id="{877663E2-27CE-4C79-91D3-7F5C4262D57F}" type="slidenum">
              <a:rPr lang="en-US" smtClean="0"/>
              <a:t>31</a:t>
            </a:fld>
            <a:endParaRPr lang="en-US"/>
          </a:p>
        </p:txBody>
      </p:sp>
    </p:spTree>
    <p:extLst>
      <p:ext uri="{BB962C8B-B14F-4D97-AF65-F5344CB8AC3E}">
        <p14:creationId xmlns:p14="http://schemas.microsoft.com/office/powerpoint/2010/main" val="2962221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D44C9-44A1-2202-1E45-CAEB804B2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B3E78-4EA1-5BF1-4699-DF6020311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E2BCA-F590-8056-F3B3-F1123473F7E6}"/>
              </a:ext>
            </a:extLst>
          </p:cNvPr>
          <p:cNvSpPr>
            <a:spLocks noGrp="1"/>
          </p:cNvSpPr>
          <p:nvPr>
            <p:ph type="body" idx="1"/>
          </p:nvPr>
        </p:nvSpPr>
        <p:spPr/>
        <p:txBody>
          <a:bodyPr/>
          <a:lstStyle/>
          <a:p>
            <a:r>
              <a:rPr lang="en-US" altLang="zh-CN" dirty="0"/>
              <a:t>Next</a:t>
            </a:r>
            <a:r>
              <a:rPr lang="en-GB" altLang="zh-CN" dirty="0"/>
              <a:t>,</a:t>
            </a:r>
            <a:r>
              <a:rPr lang="zh-CN" altLang="en-US" dirty="0"/>
              <a:t> </a:t>
            </a:r>
            <a:r>
              <a:rPr lang="en-GB" altLang="zh-CN" dirty="0"/>
              <a:t>we</a:t>
            </a:r>
            <a:r>
              <a:rPr lang="zh-CN" altLang="en-US" dirty="0"/>
              <a:t> </a:t>
            </a:r>
            <a:r>
              <a:rPr lang="en-GB" altLang="zh-CN" dirty="0"/>
              <a:t>define</a:t>
            </a:r>
            <a:r>
              <a:rPr lang="zh-CN" altLang="en-US" dirty="0"/>
              <a:t> </a:t>
            </a:r>
            <a:r>
              <a:rPr lang="en-GB" altLang="zh-CN" dirty="0"/>
              <a:t>three</a:t>
            </a:r>
            <a:r>
              <a:rPr lang="zh-CN" altLang="en-US" dirty="0"/>
              <a:t> </a:t>
            </a:r>
            <a:r>
              <a:rPr lang="en-GB" altLang="zh-CN" dirty="0"/>
              <a:t>counterfactual</a:t>
            </a:r>
            <a:r>
              <a:rPr lang="zh-CN" altLang="en-US" dirty="0"/>
              <a:t> </a:t>
            </a:r>
            <a:r>
              <a:rPr lang="en-GB" altLang="zh-CN" dirty="0"/>
              <a:t>problems</a:t>
            </a:r>
            <a:r>
              <a:rPr lang="en-US" altLang="zh-CN" dirty="0"/>
              <a:t>. Depending on the position of \tau.</a:t>
            </a:r>
          </a:p>
          <a:p>
            <a:r>
              <a:rPr lang="en-US" altLang="zh-CN" dirty="0"/>
              <a:t>(They are strong /approximate /weak CF problems.)</a:t>
            </a:r>
          </a:p>
          <a:p>
            <a:endParaRPr lang="en-US" altLang="zh-CN" dirty="0"/>
          </a:p>
          <a:p>
            <a:r>
              <a:rPr lang="en-US" altLang="zh-CN" dirty="0"/>
              <a:t>(I will show a figure to distinguish these three problem.)</a:t>
            </a:r>
          </a:p>
          <a:p>
            <a:r>
              <a:rPr lang="en-US" altLang="zh-CN" dirty="0"/>
              <a:t>Strong: exactly hit the desired strength </a:t>
            </a:r>
            <a:r>
              <a:rPr lang="en-US" altLang="zh-CN" b="1" dirty="0"/>
              <a:t>s*</a:t>
            </a:r>
          </a:p>
          <a:p>
            <a:r>
              <a:rPr lang="en-US" altLang="zh-CN" dirty="0"/>
              <a:t>Approx: relaxed version for the strong one, which requires crossing the boundary a little bit by \delta</a:t>
            </a:r>
          </a:p>
          <a:p>
            <a:r>
              <a:rPr lang="en-US" altLang="zh-CN" dirty="0"/>
              <a:t>Weak: more relaxed version: </a:t>
            </a:r>
          </a:p>
          <a:p>
            <a:r>
              <a:rPr lang="en-US" altLang="zh-CN" dirty="0"/>
              <a:t>(in case the base scores are discreet values in some settings, so difficult to meet the previous two constraints.)</a:t>
            </a:r>
          </a:p>
          <a:p>
            <a:endParaRPr lang="en-US" altLang="zh-CN" dirty="0"/>
          </a:p>
          <a:p>
            <a:r>
              <a:rPr lang="en-US" altLang="zh-CN" dirty="0"/>
              <a:t>In this work, we </a:t>
            </a:r>
            <a:r>
              <a:rPr lang="en-US" altLang="zh-CN" b="1" dirty="0"/>
              <a:t>focus on delta-approximate</a:t>
            </a:r>
            <a:r>
              <a:rPr lang="en-US" altLang="zh-CN" dirty="0"/>
              <a:t> problem.</a:t>
            </a:r>
          </a:p>
          <a:p>
            <a:r>
              <a:rPr lang="en-US" altLang="zh-CN" dirty="0"/>
              <a:t>(1) This is because ensuring the exact desired strength may be challenging, due to the complexity of gradual semantics that may involve various linear and non-linear transformation.</a:t>
            </a:r>
          </a:p>
          <a:p>
            <a:r>
              <a:rPr lang="en-US" altLang="zh-CN" dirty="0"/>
              <a:t>(2) And once we have found a </a:t>
            </a:r>
            <a:r>
              <a:rPr lang="en-US" altLang="zh-CN" b="1" dirty="0"/>
              <a:t>solution to </a:t>
            </a:r>
            <a:r>
              <a:rPr lang="en-US" altLang="zh-CN" dirty="0"/>
              <a:t>the delta-approximate problem, it is also a </a:t>
            </a:r>
            <a:r>
              <a:rPr lang="en-US" altLang="zh-CN" b="1" dirty="0"/>
              <a:t>solution to </a:t>
            </a:r>
            <a:r>
              <a:rPr lang="en-US" altLang="zh-CN" dirty="0"/>
              <a:t>the weak version according to the definition here.</a:t>
            </a:r>
          </a:p>
          <a:p>
            <a:endParaRPr lang="en-GB" altLang="zh-CN" dirty="0"/>
          </a:p>
        </p:txBody>
      </p:sp>
      <p:sp>
        <p:nvSpPr>
          <p:cNvPr id="4" name="Slide Number Placeholder 3">
            <a:extLst>
              <a:ext uri="{FF2B5EF4-FFF2-40B4-BE49-F238E27FC236}">
                <a16:creationId xmlns:a16="http://schemas.microsoft.com/office/drawing/2014/main" id="{7E136EC9-418B-266C-9659-F25BD9388EB4}"/>
              </a:ext>
            </a:extLst>
          </p:cNvPr>
          <p:cNvSpPr>
            <a:spLocks noGrp="1"/>
          </p:cNvSpPr>
          <p:nvPr>
            <p:ph type="sldNum" sz="quarter" idx="5"/>
          </p:nvPr>
        </p:nvSpPr>
        <p:spPr/>
        <p:txBody>
          <a:bodyPr/>
          <a:lstStyle/>
          <a:p>
            <a:fld id="{877663E2-27CE-4C79-91D3-7F5C4262D57F}" type="slidenum">
              <a:rPr lang="en-US" smtClean="0"/>
              <a:t>32</a:t>
            </a:fld>
            <a:endParaRPr lang="en-US"/>
          </a:p>
        </p:txBody>
      </p:sp>
    </p:spTree>
    <p:extLst>
      <p:ext uri="{BB962C8B-B14F-4D97-AF65-F5344CB8AC3E}">
        <p14:creationId xmlns:p14="http://schemas.microsoft.com/office/powerpoint/2010/main" val="3230350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51E0B-5944-D56D-EAC6-F71E6B6F1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8D32A-8C7D-DC88-2F62-058D3DA690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63371-5842-E894-73E8-BBAAAE5EE600}"/>
              </a:ext>
            </a:extLst>
          </p:cNvPr>
          <p:cNvSpPr>
            <a:spLocks noGrp="1"/>
          </p:cNvSpPr>
          <p:nvPr>
            <p:ph type="body" idx="1"/>
          </p:nvPr>
        </p:nvSpPr>
        <p:spPr/>
        <p:txBody>
          <a:bodyPr/>
          <a:lstStyle/>
          <a:p>
            <a:r>
              <a:rPr lang="en-US" altLang="zh-CN" dirty="0"/>
              <a:t>Next</a:t>
            </a:r>
            <a:r>
              <a:rPr lang="en-GB" altLang="zh-CN" dirty="0"/>
              <a:t>,</a:t>
            </a:r>
            <a:r>
              <a:rPr lang="zh-CN" altLang="en-US" dirty="0"/>
              <a:t> </a:t>
            </a:r>
            <a:r>
              <a:rPr lang="en-GB" altLang="zh-CN" dirty="0"/>
              <a:t>we</a:t>
            </a:r>
            <a:r>
              <a:rPr lang="zh-CN" altLang="en-US" dirty="0"/>
              <a:t> </a:t>
            </a:r>
            <a:r>
              <a:rPr lang="en-GB" altLang="zh-CN" dirty="0"/>
              <a:t>define</a:t>
            </a:r>
            <a:r>
              <a:rPr lang="zh-CN" altLang="en-US" dirty="0"/>
              <a:t> </a:t>
            </a:r>
            <a:r>
              <a:rPr lang="en-GB" altLang="zh-CN" dirty="0"/>
              <a:t>three</a:t>
            </a:r>
            <a:r>
              <a:rPr lang="zh-CN" altLang="en-US" dirty="0"/>
              <a:t> </a:t>
            </a:r>
            <a:r>
              <a:rPr lang="en-GB" altLang="zh-CN" dirty="0"/>
              <a:t>counterfactual</a:t>
            </a:r>
            <a:r>
              <a:rPr lang="zh-CN" altLang="en-US" dirty="0"/>
              <a:t> </a:t>
            </a:r>
            <a:r>
              <a:rPr lang="en-GB" altLang="zh-CN" dirty="0"/>
              <a:t>problems</a:t>
            </a:r>
            <a:r>
              <a:rPr lang="en-US" altLang="zh-CN" dirty="0"/>
              <a:t>. Depending on the position of \tau.</a:t>
            </a:r>
          </a:p>
          <a:p>
            <a:r>
              <a:rPr lang="en-US" altLang="zh-CN" dirty="0"/>
              <a:t>(They are strong /approximate /weak CF problems.)</a:t>
            </a:r>
          </a:p>
          <a:p>
            <a:endParaRPr lang="en-US" altLang="zh-CN" dirty="0"/>
          </a:p>
          <a:p>
            <a:r>
              <a:rPr lang="en-US" altLang="zh-CN" dirty="0"/>
              <a:t>(I will show a figure to distinguish these three problem.)</a:t>
            </a:r>
          </a:p>
          <a:p>
            <a:r>
              <a:rPr lang="en-US" altLang="zh-CN" dirty="0"/>
              <a:t>Strong: exactly hit the desired strength </a:t>
            </a:r>
            <a:r>
              <a:rPr lang="en-US" altLang="zh-CN" b="1" dirty="0"/>
              <a:t>s*</a:t>
            </a:r>
          </a:p>
          <a:p>
            <a:r>
              <a:rPr lang="en-US" altLang="zh-CN" dirty="0"/>
              <a:t>Approx: relaxed version for the strong one, which requires crossing the boundary a little bit by \delta</a:t>
            </a:r>
          </a:p>
          <a:p>
            <a:r>
              <a:rPr lang="en-US" altLang="zh-CN" dirty="0"/>
              <a:t>Weak: more relaxed version: </a:t>
            </a:r>
          </a:p>
          <a:p>
            <a:r>
              <a:rPr lang="en-US" altLang="zh-CN" dirty="0"/>
              <a:t>(in case the base scores are discreet values in some settings, so difficult to meet the previous two constraints.)</a:t>
            </a:r>
          </a:p>
          <a:p>
            <a:endParaRPr lang="en-US" altLang="zh-CN" dirty="0"/>
          </a:p>
          <a:p>
            <a:r>
              <a:rPr lang="en-US" altLang="zh-CN" dirty="0"/>
              <a:t>In this work, we </a:t>
            </a:r>
            <a:r>
              <a:rPr lang="en-US" altLang="zh-CN" b="1" dirty="0"/>
              <a:t>focus on delta-approximate</a:t>
            </a:r>
            <a:r>
              <a:rPr lang="en-US" altLang="zh-CN" dirty="0"/>
              <a:t> problem.</a:t>
            </a:r>
          </a:p>
          <a:p>
            <a:r>
              <a:rPr lang="en-US" altLang="zh-CN" dirty="0"/>
              <a:t>(1) This is because ensuring the exact desired strength may be challenging, due to the complexity of gradual semantics that may involve various linear and non-linear transformation.</a:t>
            </a:r>
          </a:p>
          <a:p>
            <a:r>
              <a:rPr lang="en-US" altLang="zh-CN" dirty="0"/>
              <a:t>(2) And once we have found a </a:t>
            </a:r>
            <a:r>
              <a:rPr lang="en-US" altLang="zh-CN" b="1" dirty="0"/>
              <a:t>solution to </a:t>
            </a:r>
            <a:r>
              <a:rPr lang="en-US" altLang="zh-CN" dirty="0"/>
              <a:t>the delta-approximate problem, it is also a </a:t>
            </a:r>
            <a:r>
              <a:rPr lang="en-US" altLang="zh-CN" b="1" dirty="0"/>
              <a:t>solution to </a:t>
            </a:r>
            <a:r>
              <a:rPr lang="en-US" altLang="zh-CN" dirty="0"/>
              <a:t>the weak version according to the definition here.</a:t>
            </a:r>
          </a:p>
          <a:p>
            <a:endParaRPr lang="en-GB" altLang="zh-CN" dirty="0"/>
          </a:p>
        </p:txBody>
      </p:sp>
      <p:sp>
        <p:nvSpPr>
          <p:cNvPr id="4" name="Slide Number Placeholder 3">
            <a:extLst>
              <a:ext uri="{FF2B5EF4-FFF2-40B4-BE49-F238E27FC236}">
                <a16:creationId xmlns:a16="http://schemas.microsoft.com/office/drawing/2014/main" id="{94B243AE-2C19-2930-D991-2D4B8E624C8C}"/>
              </a:ext>
            </a:extLst>
          </p:cNvPr>
          <p:cNvSpPr>
            <a:spLocks noGrp="1"/>
          </p:cNvSpPr>
          <p:nvPr>
            <p:ph type="sldNum" sz="quarter" idx="5"/>
          </p:nvPr>
        </p:nvSpPr>
        <p:spPr/>
        <p:txBody>
          <a:bodyPr/>
          <a:lstStyle/>
          <a:p>
            <a:fld id="{877663E2-27CE-4C79-91D3-7F5C4262D57F}" type="slidenum">
              <a:rPr lang="en-US" smtClean="0"/>
              <a:t>33</a:t>
            </a:fld>
            <a:endParaRPr lang="en-US"/>
          </a:p>
        </p:txBody>
      </p:sp>
    </p:spTree>
    <p:extLst>
      <p:ext uri="{BB962C8B-B14F-4D97-AF65-F5344CB8AC3E}">
        <p14:creationId xmlns:p14="http://schemas.microsoft.com/office/powerpoint/2010/main" val="1716773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0088-989F-8B29-4634-570650CDB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87A09-2B32-4BC5-58CE-2176220EA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D4B5E-57C8-544D-FA79-A6E55C9181CF}"/>
              </a:ext>
            </a:extLst>
          </p:cNvPr>
          <p:cNvSpPr>
            <a:spLocks noGrp="1"/>
          </p:cNvSpPr>
          <p:nvPr>
            <p:ph type="body" idx="1"/>
          </p:nvPr>
        </p:nvSpPr>
        <p:spPr/>
        <p:txBody>
          <a:bodyPr/>
          <a:lstStyle/>
          <a:p>
            <a:r>
              <a:rPr lang="en-US" dirty="0"/>
              <a:t>To solve this problem, we design</a:t>
            </a:r>
            <a:r>
              <a:rPr lang="en-US" b="1" dirty="0"/>
              <a:t>ed</a:t>
            </a:r>
            <a:r>
              <a:rPr lang="en-US" dirty="0"/>
              <a:t> an algorithm (we call it </a:t>
            </a:r>
            <a:r>
              <a:rPr lang="en-US" dirty="0" err="1"/>
              <a:t>CEQarg</a:t>
            </a:r>
            <a:r>
              <a:rPr lang="en-US" dirty="0"/>
              <a:t>) to identify counterfactual explanations by changing the base scores.</a:t>
            </a:r>
          </a:p>
          <a:p>
            <a:endParaRPr lang="en-US" dirty="0"/>
          </a:p>
          <a:p>
            <a:r>
              <a:rPr lang="en-US" dirty="0"/>
              <a:t>To do so, we need to incorporate two core modules in the algorithm, which we call them polarity and priority.</a:t>
            </a:r>
          </a:p>
          <a:p>
            <a:endParaRPr lang="en-US" dirty="0"/>
          </a:p>
          <a:p>
            <a:r>
              <a:rPr lang="en-US" dirty="0"/>
              <a:t>Polarity </a:t>
            </a:r>
            <a:r>
              <a:rPr lang="en-US" b="1" dirty="0"/>
              <a:t>determines</a:t>
            </a:r>
            <a:r>
              <a:rPr lang="en-US" dirty="0"/>
              <a:t> the </a:t>
            </a:r>
            <a:r>
              <a:rPr lang="en-GB" sz="1200" dirty="0">
                <a:latin typeface="Calibri" panose="020F0502020204030204" pitchFamily="34" charset="0"/>
                <a:ea typeface="Calibri" panose="020F0502020204030204" pitchFamily="34" charset="0"/>
                <a:cs typeface="Calibri" panose="020F0502020204030204" pitchFamily="34" charset="0"/>
              </a:rPr>
              <a:t>changing</a:t>
            </a:r>
            <a:r>
              <a:rPr lang="en-US" dirty="0"/>
              <a:t> direction, we increase/decrease the base scores</a:t>
            </a:r>
          </a:p>
          <a:p>
            <a:r>
              <a:rPr lang="en-US" dirty="0"/>
              <a:t>Priority determines the </a:t>
            </a:r>
            <a:r>
              <a:rPr lang="en-GB" sz="1200" dirty="0">
                <a:latin typeface="Calibri" panose="020F0502020204030204" pitchFamily="34" charset="0"/>
                <a:ea typeface="Calibri" panose="020F0502020204030204" pitchFamily="34" charset="0"/>
                <a:cs typeface="Calibri" panose="020F0502020204030204" pitchFamily="34" charset="0"/>
              </a:rPr>
              <a:t>changing</a:t>
            </a:r>
            <a:r>
              <a:rPr lang="en-US" dirty="0"/>
              <a:t> magnitude, how much we increase/decrease.</a:t>
            </a:r>
          </a:p>
        </p:txBody>
      </p:sp>
      <p:sp>
        <p:nvSpPr>
          <p:cNvPr id="4" name="Slide Number Placeholder 3">
            <a:extLst>
              <a:ext uri="{FF2B5EF4-FFF2-40B4-BE49-F238E27FC236}">
                <a16:creationId xmlns:a16="http://schemas.microsoft.com/office/drawing/2014/main" id="{FA08B8A0-4780-1C8E-8652-C42BDF4F9A4C}"/>
              </a:ext>
            </a:extLst>
          </p:cNvPr>
          <p:cNvSpPr>
            <a:spLocks noGrp="1"/>
          </p:cNvSpPr>
          <p:nvPr>
            <p:ph type="sldNum" sz="quarter" idx="5"/>
          </p:nvPr>
        </p:nvSpPr>
        <p:spPr/>
        <p:txBody>
          <a:bodyPr/>
          <a:lstStyle/>
          <a:p>
            <a:fld id="{877663E2-27CE-4C79-91D3-7F5C4262D57F}" type="slidenum">
              <a:rPr lang="en-US" smtClean="0"/>
              <a:t>34</a:t>
            </a:fld>
            <a:endParaRPr lang="en-US"/>
          </a:p>
        </p:txBody>
      </p:sp>
    </p:spTree>
    <p:extLst>
      <p:ext uri="{BB962C8B-B14F-4D97-AF65-F5344CB8AC3E}">
        <p14:creationId xmlns:p14="http://schemas.microsoft.com/office/powerpoint/2010/main" val="2821024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E7E5B-98F6-9D5F-82D0-ECA1793BB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EDBA15-B8DD-7A98-A021-EE259A40F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41883-1BF2-ECDC-D091-24FA4B69F3DD}"/>
              </a:ext>
            </a:extLst>
          </p:cNvPr>
          <p:cNvSpPr>
            <a:spLocks noGrp="1"/>
          </p:cNvSpPr>
          <p:nvPr>
            <p:ph type="body" idx="1"/>
          </p:nvPr>
        </p:nvSpPr>
        <p:spPr/>
        <p:txBody>
          <a:bodyPr/>
          <a:lstStyle/>
          <a:p>
            <a:r>
              <a:rPr lang="en-US" altLang="zh-CN" b="0" dirty="0"/>
              <a:t>【Adam</a:t>
            </a:r>
            <a:r>
              <a:rPr lang="zh-CN" altLang="en-US" b="0" dirty="0"/>
              <a:t>：</a:t>
            </a:r>
            <a:r>
              <a:rPr lang="en-US" altLang="zh-CN" b="0" dirty="0"/>
              <a:t>show that polarity is used to show the effect of arguments.】</a:t>
            </a:r>
          </a:p>
          <a:p>
            <a:r>
              <a:rPr lang="en-US" altLang="zh-CN" b="0" dirty="0"/>
              <a:t>【show that two attacks equals support】</a:t>
            </a:r>
          </a:p>
          <a:p>
            <a:endParaRPr lang="en-US" altLang="zh-CN" b="0" dirty="0"/>
          </a:p>
          <a:p>
            <a:r>
              <a:rPr lang="en-US" altLang="zh-CN" b="0" dirty="0"/>
              <a:t>The idea of introducing Polarity is to find valid CEs.</a:t>
            </a:r>
            <a:endParaRPr lang="en-US" b="0" dirty="0"/>
          </a:p>
          <a:p>
            <a:r>
              <a:rPr lang="en-US" b="0" dirty="0"/>
              <a:t>By valid we mean the final strength can cross (or go across) the decision boundary.</a:t>
            </a:r>
          </a:p>
          <a:p>
            <a:r>
              <a:rPr lang="en-US" b="0" dirty="0"/>
              <a:t>To do so, we need to distinguish 4 types of arguments. </a:t>
            </a:r>
          </a:p>
          <a:p>
            <a:endParaRPr lang="en-US" b="0" dirty="0"/>
          </a:p>
          <a:p>
            <a:r>
              <a:rPr lang="en-US" b="0" dirty="0"/>
              <a:t>Polarity distinguishes 4 types of arguments based on:</a:t>
            </a:r>
          </a:p>
          <a:p>
            <a:r>
              <a:rPr lang="en-US" b="0" dirty="0"/>
              <a:t>(1) the number of path between two arguments;</a:t>
            </a:r>
          </a:p>
          <a:p>
            <a:r>
              <a:rPr lang="en-US" b="0" dirty="0"/>
              <a:t>(2) The number of attacks on each path.</a:t>
            </a:r>
          </a:p>
          <a:p>
            <a:endParaRPr lang="en-US" b="0" dirty="0"/>
          </a:p>
          <a:p>
            <a:r>
              <a:rPr lang="en-US" b="0" dirty="0"/>
              <a:t>For example,</a:t>
            </a:r>
          </a:p>
          <a:p>
            <a:endParaRPr lang="en-US" b="0" dirty="0"/>
          </a:p>
          <a:p>
            <a:r>
              <a:rPr lang="en-US" b="1" dirty="0"/>
              <a:t>We say </a:t>
            </a:r>
            <a:r>
              <a:rPr lang="en-US" b="0" dirty="0"/>
              <a:t>that gamma is neutral to….</a:t>
            </a:r>
          </a:p>
          <a:p>
            <a:r>
              <a:rPr lang="en-US" b="0" dirty="0"/>
              <a:t>One path has a positive influence and one path negative influence…</a:t>
            </a:r>
          </a:p>
          <a:p>
            <a:endParaRPr lang="en-US" b="0" dirty="0"/>
          </a:p>
          <a:p>
            <a:r>
              <a:rPr lang="en-US" b="0" dirty="0"/>
              <a:t>Now we have 4 types of arguments. For instance, if we want to increase the final strength, then we can increase the base scores of positive arguments or decrease those of negative ones.</a:t>
            </a:r>
          </a:p>
          <a:p>
            <a:endParaRPr lang="en-US" b="0" dirty="0"/>
          </a:p>
          <a:p>
            <a:r>
              <a:rPr lang="en-US" b="0" dirty="0"/>
              <a:t>However, we need some guarantees for the gradual semantics.</a:t>
            </a:r>
          </a:p>
          <a:p>
            <a:endParaRPr lang="en-US" dirty="0"/>
          </a:p>
        </p:txBody>
      </p:sp>
      <p:sp>
        <p:nvSpPr>
          <p:cNvPr id="4" name="Slide Number Placeholder 3">
            <a:extLst>
              <a:ext uri="{FF2B5EF4-FFF2-40B4-BE49-F238E27FC236}">
                <a16:creationId xmlns:a16="http://schemas.microsoft.com/office/drawing/2014/main" id="{5D422785-8B44-A37F-8612-7B4154B4B03B}"/>
              </a:ext>
            </a:extLst>
          </p:cNvPr>
          <p:cNvSpPr>
            <a:spLocks noGrp="1"/>
          </p:cNvSpPr>
          <p:nvPr>
            <p:ph type="sldNum" sz="quarter" idx="5"/>
          </p:nvPr>
        </p:nvSpPr>
        <p:spPr/>
        <p:txBody>
          <a:bodyPr/>
          <a:lstStyle/>
          <a:p>
            <a:fld id="{877663E2-27CE-4C79-91D3-7F5C4262D57F}" type="slidenum">
              <a:rPr lang="en-US" smtClean="0"/>
              <a:t>35</a:t>
            </a:fld>
            <a:endParaRPr lang="en-US"/>
          </a:p>
        </p:txBody>
      </p:sp>
    </p:spTree>
    <p:extLst>
      <p:ext uri="{BB962C8B-B14F-4D97-AF65-F5344CB8AC3E}">
        <p14:creationId xmlns:p14="http://schemas.microsoft.com/office/powerpoint/2010/main" val="3600177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FDB3C-357C-3C7E-2DF3-B3934DCE9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DDF05-6AEB-ECA4-18E5-F2CD32D31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5563E-21E3-3C28-F17C-DD9AEB32231B}"/>
              </a:ext>
            </a:extLst>
          </p:cNvPr>
          <p:cNvSpPr>
            <a:spLocks noGrp="1"/>
          </p:cNvSpPr>
          <p:nvPr>
            <p:ph type="body" idx="1"/>
          </p:nvPr>
        </p:nvSpPr>
        <p:spPr/>
        <p:txBody>
          <a:bodyPr/>
          <a:lstStyle/>
          <a:p>
            <a:r>
              <a:rPr lang="en-US" b="0" dirty="0"/>
              <a:t>The first one is directionality, which says …</a:t>
            </a:r>
          </a:p>
          <a:p>
            <a:r>
              <a:rPr lang="en-US" b="0" dirty="0"/>
              <a:t>The second one is monotonicity, which says…</a:t>
            </a:r>
          </a:p>
          <a:p>
            <a:endParaRPr lang="en-US" b="0" dirty="0"/>
          </a:p>
          <a:p>
            <a:r>
              <a:rPr lang="en-US" b="0" dirty="0"/>
              <a:t>Here we need to note that, only if \sigma satisfies these properties, then we can use polarity to change base scores.</a:t>
            </a:r>
          </a:p>
          <a:p>
            <a:endParaRPr lang="en-US" b="0" dirty="0"/>
          </a:p>
          <a:p>
            <a:endParaRPr lang="en-US" b="0" dirty="0"/>
          </a:p>
          <a:p>
            <a:endParaRPr lang="en-US" dirty="0"/>
          </a:p>
        </p:txBody>
      </p:sp>
      <p:sp>
        <p:nvSpPr>
          <p:cNvPr id="4" name="Slide Number Placeholder 3">
            <a:extLst>
              <a:ext uri="{FF2B5EF4-FFF2-40B4-BE49-F238E27FC236}">
                <a16:creationId xmlns:a16="http://schemas.microsoft.com/office/drawing/2014/main" id="{CB82DB9B-E056-F061-F710-5FBFA7D14D7B}"/>
              </a:ext>
            </a:extLst>
          </p:cNvPr>
          <p:cNvSpPr>
            <a:spLocks noGrp="1"/>
          </p:cNvSpPr>
          <p:nvPr>
            <p:ph type="sldNum" sz="quarter" idx="5"/>
          </p:nvPr>
        </p:nvSpPr>
        <p:spPr/>
        <p:txBody>
          <a:bodyPr/>
          <a:lstStyle/>
          <a:p>
            <a:fld id="{877663E2-27CE-4C79-91D3-7F5C4262D57F}" type="slidenum">
              <a:rPr lang="en-US" smtClean="0"/>
              <a:t>36</a:t>
            </a:fld>
            <a:endParaRPr lang="en-US"/>
          </a:p>
        </p:txBody>
      </p:sp>
    </p:spTree>
    <p:extLst>
      <p:ext uri="{BB962C8B-B14F-4D97-AF65-F5344CB8AC3E}">
        <p14:creationId xmlns:p14="http://schemas.microsoft.com/office/powerpoint/2010/main" val="3937877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50EDD-0F9F-C304-ED5F-03953BF5A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FEC9F-93EA-3B21-20C5-3ED994394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AFFAF-4D61-0657-D710-C48B79A0FC9B}"/>
              </a:ext>
            </a:extLst>
          </p:cNvPr>
          <p:cNvSpPr>
            <a:spLocks noGrp="1"/>
          </p:cNvSpPr>
          <p:nvPr>
            <p:ph type="body" idx="1"/>
          </p:nvPr>
        </p:nvSpPr>
        <p:spPr/>
        <p:txBody>
          <a:bodyPr/>
          <a:lstStyle/>
          <a:p>
            <a:r>
              <a:rPr lang="en-US" b="0" dirty="0"/>
              <a:t>The last one is unknown argument, this is a bit tricky, because for example in this figure,</a:t>
            </a:r>
          </a:p>
          <a:p>
            <a:endParaRPr lang="en-US" b="0" dirty="0"/>
          </a:p>
          <a:p>
            <a:r>
              <a:rPr lang="en-US" b="0" dirty="0"/>
              <a:t>If when increasing the base score of beta, then we see the strength of \alpha first increases then decreases, which means there is no monotonic effect from beta to alpha.</a:t>
            </a:r>
          </a:p>
          <a:p>
            <a:endParaRPr lang="en-US" b="0" dirty="0"/>
          </a:p>
          <a:p>
            <a:r>
              <a:rPr lang="en-US" b="0" dirty="0"/>
              <a:t>To solve this problem, we use difference quotient to capture the </a:t>
            </a:r>
            <a:r>
              <a:rPr lang="en-US" b="1" dirty="0"/>
              <a:t>local</a:t>
            </a:r>
            <a:r>
              <a:rPr lang="en-US" b="0" dirty="0"/>
              <a:t> monotonic effect from beta to alpha, </a:t>
            </a:r>
          </a:p>
          <a:p>
            <a:r>
              <a:rPr lang="en-US" b="0" dirty="0"/>
              <a:t>that is, we increase base score of beta a little bit by h, then we see how sigma(alpha) changes.</a:t>
            </a:r>
          </a:p>
          <a:p>
            <a:r>
              <a:rPr lang="en-US" b="0" dirty="0"/>
              <a:t>If positive, then we increase beta, otherwise we decrease.</a:t>
            </a:r>
          </a:p>
          <a:p>
            <a:endParaRPr lang="en-US" b="0" dirty="0"/>
          </a:p>
          <a:p>
            <a:endParaRPr lang="en-US" b="0" dirty="0"/>
          </a:p>
          <a:p>
            <a:endParaRPr lang="en-US" dirty="0"/>
          </a:p>
        </p:txBody>
      </p:sp>
      <p:sp>
        <p:nvSpPr>
          <p:cNvPr id="4" name="Slide Number Placeholder 3">
            <a:extLst>
              <a:ext uri="{FF2B5EF4-FFF2-40B4-BE49-F238E27FC236}">
                <a16:creationId xmlns:a16="http://schemas.microsoft.com/office/drawing/2014/main" id="{55C11DDF-23E3-00C4-D72B-3543669F4452}"/>
              </a:ext>
            </a:extLst>
          </p:cNvPr>
          <p:cNvSpPr>
            <a:spLocks noGrp="1"/>
          </p:cNvSpPr>
          <p:nvPr>
            <p:ph type="sldNum" sz="quarter" idx="5"/>
          </p:nvPr>
        </p:nvSpPr>
        <p:spPr/>
        <p:txBody>
          <a:bodyPr/>
          <a:lstStyle/>
          <a:p>
            <a:fld id="{877663E2-27CE-4C79-91D3-7F5C4262D57F}" type="slidenum">
              <a:rPr lang="en-US" smtClean="0"/>
              <a:t>37</a:t>
            </a:fld>
            <a:endParaRPr lang="en-US"/>
          </a:p>
        </p:txBody>
      </p:sp>
    </p:spTree>
    <p:extLst>
      <p:ext uri="{BB962C8B-B14F-4D97-AF65-F5344CB8AC3E}">
        <p14:creationId xmlns:p14="http://schemas.microsoft.com/office/powerpoint/2010/main" val="2359871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7DC4-4687-E7D3-951E-741FD36E8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64200-D61D-07EB-99A1-3FA125A10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6EDF86-572E-C3D4-3E64-91BBDD5C557C}"/>
              </a:ext>
            </a:extLst>
          </p:cNvPr>
          <p:cNvSpPr>
            <a:spLocks noGrp="1"/>
          </p:cNvSpPr>
          <p:nvPr>
            <p:ph type="body" idx="1"/>
          </p:nvPr>
        </p:nvSpPr>
        <p:spPr/>
        <p:txBody>
          <a:bodyPr/>
          <a:lstStyle/>
          <a:p>
            <a:r>
              <a:rPr lang="en-US" altLang="zh-CN" dirty="0"/>
              <a:t>【idea and intuition a good name??????】</a:t>
            </a:r>
            <a:endParaRPr lang="en-GB" dirty="0"/>
          </a:p>
          <a:p>
            <a:r>
              <a:rPr lang="en-GB" dirty="0"/>
              <a:t>The reason why we define priority is because not only we want to change the output, but we also want to change it in a minimum cost, in terms of the distance between the CE and the original base score function.</a:t>
            </a:r>
          </a:p>
          <a:p>
            <a:pPr marL="0" marR="0" lvl="0" indent="0" algn="l" defTabSz="914353" rtl="0" eaLnBrk="1" fontAlgn="auto" latinLnBrk="0" hangingPunct="1">
              <a:lnSpc>
                <a:spcPct val="100000"/>
              </a:lnSpc>
              <a:spcBef>
                <a:spcPts val="0"/>
              </a:spcBef>
              <a:spcAft>
                <a:spcPts val="0"/>
              </a:spcAft>
              <a:buClrTx/>
              <a:buSzTx/>
              <a:buFontTx/>
              <a:buNone/>
              <a:tabLst/>
              <a:defRPr/>
            </a:pPr>
            <a:r>
              <a:rPr lang="en-GB" dirty="0"/>
              <a:t>Priority </a:t>
            </a:r>
            <a:r>
              <a:rPr lang="en-GB" sz="1200" dirty="0">
                <a:solidFill>
                  <a:schemeClr val="accent1"/>
                </a:solidFill>
                <a:latin typeface="Calibri" panose="020F0502020204030204" pitchFamily="34" charset="0"/>
                <a:ea typeface="Calibri" panose="020F0502020204030204" pitchFamily="34" charset="0"/>
                <a:cs typeface="Calibri" panose="020F0502020204030204" pitchFamily="34" charset="0"/>
              </a:rPr>
              <a:t>assigns higher updating magnitude </a:t>
            </a:r>
            <a:r>
              <a:rPr lang="en-US" sz="1200" dirty="0">
                <a:solidFill>
                  <a:schemeClr val="accent1"/>
                </a:solidFill>
                <a:latin typeface="Calibri" panose="020F0502020204030204" pitchFamily="34" charset="0"/>
                <a:ea typeface="Calibri" panose="020F0502020204030204" pitchFamily="34" charset="0"/>
                <a:cs typeface="Calibri" panose="020F0502020204030204" pitchFamily="34" charset="0"/>
              </a:rPr>
              <a:t>to arguments closer to the topic argument in terms of path length,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sz="1200" dirty="0">
                <a:solidFill>
                  <a:schemeClr val="accent1"/>
                </a:solidFill>
                <a:latin typeface="Calibri" panose="020F0502020204030204" pitchFamily="34" charset="0"/>
                <a:ea typeface="Calibri" panose="020F0502020204030204" pitchFamily="34" charset="0"/>
                <a:cs typeface="Calibri" panose="020F0502020204030204" pitchFamily="34" charset="0"/>
              </a:rPr>
              <a:t>Because we assume these arguments are more important than those farther away.</a:t>
            </a:r>
          </a:p>
          <a:p>
            <a:pPr marL="0" marR="0" lvl="0" indent="0" algn="l" defTabSz="914353" rtl="0" eaLnBrk="1" fontAlgn="auto" latinLnBrk="0" hangingPunct="1">
              <a:lnSpc>
                <a:spcPct val="100000"/>
              </a:lnSpc>
              <a:spcBef>
                <a:spcPts val="0"/>
              </a:spcBef>
              <a:spcAft>
                <a:spcPts val="0"/>
              </a:spcAft>
              <a:buClrTx/>
              <a:buSzTx/>
              <a:buFontTx/>
              <a:buNone/>
              <a:tabLst/>
              <a:defRPr/>
            </a:pPr>
            <a:r>
              <a:rPr lang="en-US" altLang="zh-CN" sz="1200" dirty="0">
                <a:solidFill>
                  <a:schemeClr val="accent1"/>
                </a:solidFill>
                <a:latin typeface="Calibri" panose="020F0502020204030204" pitchFamily="34" charset="0"/>
                <a:ea typeface="Calibri" panose="020F0502020204030204" pitchFamily="34" charset="0"/>
                <a:cs typeface="Calibri" panose="020F0502020204030204" pitchFamily="34" charset="0"/>
              </a:rPr>
              <a:t>Polarity is defined as the </a:t>
            </a:r>
            <a:r>
              <a:rPr lang="en-US" altLang="zh-CN" sz="1200" b="1" dirty="0">
                <a:solidFill>
                  <a:schemeClr val="accent1"/>
                </a:solidFill>
                <a:latin typeface="Calibri" panose="020F0502020204030204" pitchFamily="34" charset="0"/>
                <a:ea typeface="Calibri" panose="020F0502020204030204" pitchFamily="34" charset="0"/>
                <a:cs typeface="Calibri" panose="020F0502020204030204" pitchFamily="34" charset="0"/>
              </a:rPr>
              <a:t>reciprocal</a:t>
            </a:r>
            <a:r>
              <a:rPr lang="en-US" altLang="zh-CN" sz="1200" dirty="0">
                <a:solidFill>
                  <a:schemeClr val="accent1"/>
                </a:solidFill>
                <a:latin typeface="Calibri" panose="020F0502020204030204" pitchFamily="34" charset="0"/>
                <a:ea typeface="Calibri" panose="020F0502020204030204" pitchFamily="34" charset="0"/>
                <a:cs typeface="Calibri" panose="020F0502020204030204" pitchFamily="34" charset="0"/>
              </a:rPr>
              <a:t> of the shortest path length.</a:t>
            </a:r>
          </a:p>
          <a:p>
            <a:r>
              <a:rPr lang="en-US" altLang="zh-CN" sz="1200" dirty="0">
                <a:solidFill>
                  <a:schemeClr val="accent1"/>
                </a:solidFill>
                <a:latin typeface="Calibri" panose="020F0502020204030204" pitchFamily="34" charset="0"/>
                <a:ea typeface="Calibri" panose="020F0502020204030204" pitchFamily="34" charset="0"/>
                <a:cs typeface="Calibri" panose="020F0502020204030204" pitchFamily="34" charset="0"/>
              </a:rPr>
              <a:t>(And </a:t>
            </a:r>
            <a:r>
              <a:rPr lang="en-GB" dirty="0"/>
              <a:t>we will empirically verify this hypothesis later.</a:t>
            </a:r>
            <a:r>
              <a:rPr lang="en-US" dirty="0"/>
              <a:t>)</a:t>
            </a:r>
            <a:endParaRPr lang="en-GB" dirty="0"/>
          </a:p>
          <a:p>
            <a:r>
              <a:rPr lang="en-GB" dirty="0"/>
              <a:t>Here is an example, about the polarity from \alpha to \delta.</a:t>
            </a:r>
          </a:p>
          <a:p>
            <a:r>
              <a:rPr lang="en-GB" dirty="0"/>
              <a:t>There are many path from alpha to beta, but of all the path, path1 is the shortest, which is from alpha to beta then beta to delta. So the priority is one half.</a:t>
            </a:r>
          </a:p>
          <a:p>
            <a:r>
              <a:rPr lang="en-GB" dirty="0"/>
              <a:t>So means longer distance, lower priority.</a:t>
            </a:r>
          </a:p>
          <a:p>
            <a:endParaRPr lang="en-GB" dirty="0"/>
          </a:p>
          <a:p>
            <a:r>
              <a:rPr lang="en-GB" dirty="0"/>
              <a:t>So this means beta has a higher priority than alpha </a:t>
            </a:r>
          </a:p>
          <a:p>
            <a:endParaRPr lang="en-GB" dirty="0"/>
          </a:p>
          <a:p>
            <a:r>
              <a:rPr lang="en-GB" sz="1200" dirty="0">
                <a:latin typeface="Calibri" panose="020F0502020204030204" pitchFamily="34" charset="0"/>
                <a:ea typeface="Calibri" panose="020F0502020204030204" pitchFamily="34" charset="0"/>
                <a:cs typeface="Calibri" panose="020F0502020204030204" pitchFamily="34" charset="0"/>
              </a:rPr>
              <a:t>“Assigning higher updating magnitude </a:t>
            </a:r>
            <a:r>
              <a:rPr lang="en-US" sz="1200" dirty="0">
                <a:latin typeface="Calibri" panose="020F0502020204030204" pitchFamily="34" charset="0"/>
                <a:ea typeface="Calibri" panose="020F0502020204030204" pitchFamily="34" charset="0"/>
                <a:cs typeface="Calibri" panose="020F0502020204030204" pitchFamily="34" charset="0"/>
              </a:rPr>
              <a:t>to arguments closer to the topic argument in terms of path length.”</a:t>
            </a:r>
            <a:endParaRPr lang="en-GB" sz="1200" dirty="0">
              <a:latin typeface="Calibri" panose="020F0502020204030204" pitchFamily="34" charset="0"/>
              <a:ea typeface="Calibri" panose="020F0502020204030204" pitchFamily="34" charset="0"/>
              <a:cs typeface="Calibri" panose="020F0502020204030204" pitchFamily="34" charset="0"/>
            </a:endParaRPr>
          </a:p>
          <a:p>
            <a:endParaRPr lang="en-GB" dirty="0"/>
          </a:p>
          <a:p>
            <a:r>
              <a:rPr lang="en-GB" dirty="0"/>
              <a:t>=====================================</a:t>
            </a:r>
          </a:p>
          <a:p>
            <a:r>
              <a:rPr lang="en-GB" dirty="0"/>
              <a:t>Which is composed of two key components</a:t>
            </a:r>
          </a:p>
          <a:p>
            <a:r>
              <a:rPr lang="en-GB" dirty="0"/>
              <a:t>In each iteration, we have two key components</a:t>
            </a:r>
          </a:p>
          <a:p>
            <a:r>
              <a:rPr lang="en-GB" dirty="0"/>
              <a:t>Polarity </a:t>
            </a:r>
            <a:r>
              <a:rPr lang="en-GB" b="1" dirty="0"/>
              <a:t>determines</a:t>
            </a:r>
            <a:r>
              <a:rPr lang="en-GB" dirty="0"/>
              <a:t> the updating direction</a:t>
            </a:r>
          </a:p>
          <a:p>
            <a:r>
              <a:rPr lang="en-GB" dirty="0"/>
              <a:t>Priority determines how much we need to </a:t>
            </a:r>
          </a:p>
          <a:p>
            <a:r>
              <a:rPr lang="en-US" dirty="0"/>
              <a:t>the reciprocal of the shortest path length from one argument to another, which means we update more for those who are close to the topic argument than those further away.</a:t>
            </a:r>
          </a:p>
          <a:p>
            <a:endParaRPr lang="en-GB" dirty="0"/>
          </a:p>
          <a:p>
            <a:r>
              <a:rPr lang="en-GB" dirty="0"/>
              <a:t>We expect an appropriate priority can help identify </a:t>
            </a:r>
            <a:r>
              <a:rPr lang="en-GB" b="1" dirty="0"/>
              <a:t>cost-effective</a:t>
            </a:r>
            <a:r>
              <a:rPr lang="en-GB" dirty="0"/>
              <a:t> CEs in terms of </a:t>
            </a:r>
            <a:r>
              <a:rPr lang="en-GB" dirty="0" err="1"/>
              <a:t>Lp</a:t>
            </a:r>
            <a:r>
              <a:rPr lang="en-GB" dirty="0"/>
              <a:t>-norm distance.</a:t>
            </a:r>
          </a:p>
          <a:p>
            <a:r>
              <a:rPr lang="en-GB" dirty="0"/>
              <a:t>And we will empirically verify this hypothesis later.</a:t>
            </a:r>
          </a:p>
        </p:txBody>
      </p:sp>
      <p:sp>
        <p:nvSpPr>
          <p:cNvPr id="4" name="Slide Number Placeholder 3">
            <a:extLst>
              <a:ext uri="{FF2B5EF4-FFF2-40B4-BE49-F238E27FC236}">
                <a16:creationId xmlns:a16="http://schemas.microsoft.com/office/drawing/2014/main" id="{B289D853-D2AF-A470-BDA1-CBE7DB28DDD0}"/>
              </a:ext>
            </a:extLst>
          </p:cNvPr>
          <p:cNvSpPr>
            <a:spLocks noGrp="1"/>
          </p:cNvSpPr>
          <p:nvPr>
            <p:ph type="sldNum" sz="quarter" idx="5"/>
          </p:nvPr>
        </p:nvSpPr>
        <p:spPr/>
        <p:txBody>
          <a:bodyPr/>
          <a:lstStyle/>
          <a:p>
            <a:fld id="{877663E2-27CE-4C79-91D3-7F5C4262D57F}" type="slidenum">
              <a:rPr lang="en-US" smtClean="0"/>
              <a:t>38</a:t>
            </a:fld>
            <a:endParaRPr lang="en-US"/>
          </a:p>
        </p:txBody>
      </p:sp>
    </p:spTree>
    <p:extLst>
      <p:ext uri="{BB962C8B-B14F-4D97-AF65-F5344CB8AC3E}">
        <p14:creationId xmlns:p14="http://schemas.microsoft.com/office/powerpoint/2010/main" val="1075753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8729-D3AB-7038-52DA-80606569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C1AFC-5EC0-2EF2-438B-C4A4FB250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08FFE-BCF3-E29E-2330-4E8E75B6F86B}"/>
              </a:ext>
            </a:extLst>
          </p:cNvPr>
          <p:cNvSpPr>
            <a:spLocks noGrp="1"/>
          </p:cNvSpPr>
          <p:nvPr>
            <p:ph type="body" idx="1"/>
          </p:nvPr>
        </p:nvSpPr>
        <p:spPr/>
        <p:txBody>
          <a:bodyPr/>
          <a:lstStyle/>
          <a:p>
            <a:r>
              <a:rPr lang="en-US" dirty="0"/>
              <a:t>After talking about two modules, then we use them to design the CE-</a:t>
            </a:r>
            <a:r>
              <a:rPr lang="en-US" dirty="0" err="1"/>
              <a:t>Qarg</a:t>
            </a:r>
            <a:r>
              <a:rPr lang="en-US" dirty="0"/>
              <a:t>.</a:t>
            </a:r>
          </a:p>
          <a:p>
            <a:r>
              <a:rPr lang="en-US" dirty="0"/>
              <a:t>Which is an iterative ……</a:t>
            </a:r>
          </a:p>
          <a:p>
            <a:endParaRPr lang="en-US" dirty="0"/>
          </a:p>
          <a:p>
            <a:r>
              <a:rPr lang="en-US" dirty="0"/>
              <a:t>Here, by valid we mean the </a:t>
            </a:r>
            <a:r>
              <a:rPr lang="en-US" altLang="zh-CN" dirty="0"/>
              <a:t>CE is a solution to the problem, that is cross the decision boundary.</a:t>
            </a:r>
          </a:p>
          <a:p>
            <a:r>
              <a:rPr lang="en-US" dirty="0"/>
              <a:t>And by cost-effective we mean the distance is as short as possible.</a:t>
            </a:r>
          </a:p>
          <a:p>
            <a:endParaRPr lang="en-US" dirty="0"/>
          </a:p>
          <a:p>
            <a:r>
              <a:rPr lang="en-US" dirty="0"/>
              <a:t>We use the updating equation here, which in every iteration, we</a:t>
            </a:r>
            <a:r>
              <a:rPr lang="zh-CN" altLang="en-US" dirty="0"/>
              <a:t> </a:t>
            </a:r>
            <a:r>
              <a:rPr lang="en-US" altLang="zh-CN" dirty="0"/>
              <a:t>use</a:t>
            </a:r>
            <a:r>
              <a:rPr lang="zh-CN" altLang="en-US" dirty="0"/>
              <a:t> </a:t>
            </a:r>
            <a:r>
              <a:rPr lang="en-US" altLang="zh-CN" dirty="0"/>
              <a:t>a</a:t>
            </a:r>
            <a:r>
              <a:rPr lang="zh-CN" altLang="en-US" dirty="0"/>
              <a:t> </a:t>
            </a:r>
            <a:r>
              <a:rPr lang="en-US" altLang="zh-CN" dirty="0"/>
              <a:t>small</a:t>
            </a:r>
            <a:r>
              <a:rPr lang="zh-CN" altLang="en-US" dirty="0"/>
              <a:t> </a:t>
            </a:r>
            <a:r>
              <a:rPr lang="en-US" altLang="zh-CN" dirty="0"/>
              <a:t>step</a:t>
            </a:r>
            <a:r>
              <a:rPr lang="zh-CN" altLang="en-US" dirty="0"/>
              <a:t> </a:t>
            </a:r>
            <a:r>
              <a:rPr lang="en-US" altLang="zh-CN" dirty="0"/>
              <a:t>then</a:t>
            </a:r>
            <a:r>
              <a:rPr lang="zh-CN" altLang="en-US" dirty="0"/>
              <a:t> </a:t>
            </a:r>
            <a:r>
              <a:rPr lang="en-US" altLang="zh-CN" dirty="0"/>
              <a:t>multiples</a:t>
            </a:r>
            <a:r>
              <a:rPr lang="zh-CN" altLang="en-US" dirty="0"/>
              <a:t> </a:t>
            </a:r>
            <a:r>
              <a:rPr lang="en-US" altLang="zh-CN" dirty="0"/>
              <a:t>polarity</a:t>
            </a:r>
            <a:r>
              <a:rPr lang="zh-CN" altLang="en-US" dirty="0"/>
              <a:t> </a:t>
            </a:r>
            <a:r>
              <a:rPr lang="en-US" altLang="zh-CN" dirty="0"/>
              <a:t>to</a:t>
            </a:r>
            <a:r>
              <a:rPr lang="zh-CN" altLang="en-US" dirty="0"/>
              <a:t> </a:t>
            </a:r>
            <a:r>
              <a:rPr lang="en-US" altLang="zh-CN" dirty="0"/>
              <a:t>make sure a valid CE, and priority to make sure a cost-effective CE.</a:t>
            </a:r>
          </a:p>
          <a:p>
            <a:r>
              <a:rPr lang="en-US" dirty="0"/>
              <a:t>The </a:t>
            </a:r>
            <a:r>
              <a:rPr lang="en-US" dirty="0" err="1"/>
              <a:t>i-th</a:t>
            </a:r>
            <a:r>
              <a:rPr lang="en-US" dirty="0"/>
              <a:t> updating function is here:</a:t>
            </a:r>
          </a:p>
          <a:p>
            <a:r>
              <a:rPr lang="en-US" dirty="0"/>
              <a:t>Then, We update iteratively until the final strength cross the decision boundary.</a:t>
            </a:r>
          </a:p>
          <a:p>
            <a:endParaRPr lang="en-US" dirty="0"/>
          </a:p>
          <a:p>
            <a:r>
              <a:rPr lang="zh-CN" altLang="en-US" dirty="0"/>
              <a:t>解释为什么</a:t>
            </a:r>
            <a:r>
              <a:rPr lang="en-US" altLang="zh-CN" dirty="0"/>
              <a:t>polarity</a:t>
            </a:r>
            <a:r>
              <a:rPr lang="zh-CN" altLang="en-US" dirty="0"/>
              <a:t>可以保证</a:t>
            </a:r>
            <a:r>
              <a:rPr lang="en-US" altLang="zh-CN" dirty="0"/>
              <a:t>validity</a:t>
            </a:r>
          </a:p>
          <a:p>
            <a:r>
              <a:rPr lang="zh-CN" altLang="en-US" dirty="0"/>
              <a:t>以及</a:t>
            </a:r>
            <a:r>
              <a:rPr lang="en-US" altLang="zh-CN" dirty="0"/>
              <a:t>priority</a:t>
            </a:r>
            <a:r>
              <a:rPr lang="zh-CN" altLang="en-US" dirty="0"/>
              <a:t>可以保证</a:t>
            </a:r>
            <a:r>
              <a:rPr lang="en-US" altLang="zh-CN" dirty="0"/>
              <a:t>cost-effectiveness</a:t>
            </a:r>
          </a:p>
        </p:txBody>
      </p:sp>
      <p:sp>
        <p:nvSpPr>
          <p:cNvPr id="4" name="Slide Number Placeholder 3">
            <a:extLst>
              <a:ext uri="{FF2B5EF4-FFF2-40B4-BE49-F238E27FC236}">
                <a16:creationId xmlns:a16="http://schemas.microsoft.com/office/drawing/2014/main" id="{1A84763A-0F5B-1678-25AB-407AFA42C55C}"/>
              </a:ext>
            </a:extLst>
          </p:cNvPr>
          <p:cNvSpPr>
            <a:spLocks noGrp="1"/>
          </p:cNvSpPr>
          <p:nvPr>
            <p:ph type="sldNum" sz="quarter" idx="5"/>
          </p:nvPr>
        </p:nvSpPr>
        <p:spPr/>
        <p:txBody>
          <a:bodyPr/>
          <a:lstStyle/>
          <a:p>
            <a:fld id="{877663E2-27CE-4C79-91D3-7F5C4262D57F}" type="slidenum">
              <a:rPr lang="en-US" smtClean="0"/>
              <a:t>39</a:t>
            </a:fld>
            <a:endParaRPr lang="en-US"/>
          </a:p>
        </p:txBody>
      </p:sp>
    </p:spTree>
    <p:extLst>
      <p:ext uri="{BB962C8B-B14F-4D97-AF65-F5344CB8AC3E}">
        <p14:creationId xmlns:p14="http://schemas.microsoft.com/office/powerpoint/2010/main" val="114708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9CE7-DDF4-3019-EFCD-2ABBD6874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14EF1-503E-63EE-5D60-CD7FCF032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C4907-B4DB-0453-4B42-1A2B1AD4877A}"/>
              </a:ext>
            </a:extLst>
          </p:cNvPr>
          <p:cNvSpPr>
            <a:spLocks noGrp="1"/>
          </p:cNvSpPr>
          <p:nvPr>
            <p:ph type="body" idx="1"/>
          </p:nvPr>
        </p:nvSpPr>
        <p:spPr/>
        <p:txBody>
          <a:bodyPr/>
          <a:lstStyle/>
          <a:p>
            <a:r>
              <a:rPr lang="en-US" altLang="zh-CN" dirty="0"/>
              <a:t>(1) First, as a brief introduction, (2) I will show an example of the argumentation framework (AF), (3) which </a:t>
            </a:r>
            <a:r>
              <a:rPr lang="en-US" altLang="zh-CN" b="1" dirty="0"/>
              <a:t>is</a:t>
            </a:r>
            <a:r>
              <a:rPr lang="en-US" altLang="zh-CN" dirty="0"/>
              <a:t> composed of </a:t>
            </a:r>
            <a:r>
              <a:rPr lang="en-US" dirty="0"/>
              <a:t>arguments and relations. </a:t>
            </a:r>
          </a:p>
          <a:p>
            <a:endParaRPr lang="en-US" dirty="0"/>
          </a:p>
          <a:p>
            <a:r>
              <a:rPr lang="en-US" dirty="0"/>
              <a:t>In this graph, nodes are arguments and edges show the relationship </a:t>
            </a:r>
            <a:r>
              <a:rPr lang="en-US" b="1" dirty="0"/>
              <a:t>between</a:t>
            </a:r>
            <a:r>
              <a:rPr lang="en-US" dirty="0"/>
              <a:t> them.</a:t>
            </a:r>
          </a:p>
          <a:p>
            <a:r>
              <a:rPr lang="en-US" dirty="0"/>
              <a:t>+ (plus) </a:t>
            </a:r>
            <a:r>
              <a:rPr lang="en-US" altLang="zh-CN" dirty="0"/>
              <a:t>means one argument supports another </a:t>
            </a:r>
            <a:r>
              <a:rPr lang="en-US" altLang="zh-CN" b="1" dirty="0"/>
              <a:t>while</a:t>
            </a:r>
          </a:p>
          <a:p>
            <a:r>
              <a:rPr lang="en-US" altLang="zh-CN" dirty="0"/>
              <a:t>– (minus)  means one argument attacks another.</a:t>
            </a:r>
          </a:p>
          <a:p>
            <a:endParaRPr lang="en-US" altLang="zh-CN" dirty="0"/>
          </a:p>
          <a:p>
            <a:r>
              <a:rPr lang="en-US" dirty="0"/>
              <a:t>Then let’s take a look at the </a:t>
            </a:r>
            <a:r>
              <a:rPr lang="en-US" b="1" dirty="0"/>
              <a:t>contents</a:t>
            </a:r>
            <a:r>
              <a:rPr lang="en-US" dirty="0"/>
              <a:t> of the arguments.</a:t>
            </a:r>
          </a:p>
          <a:p>
            <a:endParaRPr lang="en-US" dirty="0"/>
          </a:p>
          <a:p>
            <a:r>
              <a:rPr lang="en-US" dirty="0"/>
              <a:t>Alpha says … </a:t>
            </a:r>
          </a:p>
          <a:p>
            <a:r>
              <a:rPr lang="en-US" dirty="0"/>
              <a:t>Beta says … so beta attack</a:t>
            </a:r>
            <a:r>
              <a:rPr lang="en-US" b="1" dirty="0"/>
              <a:t>s</a:t>
            </a:r>
            <a:r>
              <a:rPr lang="en-US" dirty="0"/>
              <a:t> alpha.</a:t>
            </a:r>
          </a:p>
          <a:p>
            <a:r>
              <a:rPr lang="en-US" dirty="0"/>
              <a:t>Gamma says … so gamma support</a:t>
            </a:r>
            <a:r>
              <a:rPr lang="en-US" b="1" dirty="0"/>
              <a:t>s</a:t>
            </a:r>
            <a:r>
              <a:rPr lang="en-US" dirty="0"/>
              <a:t> alpha.</a:t>
            </a:r>
          </a:p>
          <a:p>
            <a:r>
              <a:rPr lang="en-US" dirty="0"/>
              <a:t>Delta says … so support</a:t>
            </a:r>
            <a:r>
              <a:rPr lang="en-US" b="1" dirty="0"/>
              <a:t>s</a:t>
            </a:r>
            <a:r>
              <a:rPr lang="en-US" dirty="0"/>
              <a:t> alpha. </a:t>
            </a:r>
          </a:p>
          <a:p>
            <a:endParaRPr lang="en-US" dirty="0"/>
          </a:p>
          <a:p>
            <a:r>
              <a:rPr lang="en-US" b="1" dirty="0"/>
              <a:t>In Quantitative AF</a:t>
            </a:r>
            <a:r>
              <a:rPr lang="en-US" dirty="0"/>
              <a:t>, each argument is assigned </a:t>
            </a:r>
            <a:r>
              <a:rPr lang="en-US" altLang="zh-CN" dirty="0"/>
              <a:t>with </a:t>
            </a:r>
            <a:r>
              <a:rPr lang="en-US" dirty="0"/>
              <a:t>a base score as the initial strength, and we use the gradual semantics to evaluate the QBAF. </a:t>
            </a:r>
          </a:p>
          <a:p>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r>
              <a:rPr lang="en-US" dirty="0"/>
              <a:t>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as it  is not important here, so I will skip it.</a:t>
            </a:r>
            <a:endParaRPr lang="en-US" dirty="0"/>
          </a:p>
        </p:txBody>
      </p:sp>
      <p:sp>
        <p:nvSpPr>
          <p:cNvPr id="4" name="Slide Number Placeholder 3">
            <a:extLst>
              <a:ext uri="{FF2B5EF4-FFF2-40B4-BE49-F238E27FC236}">
                <a16:creationId xmlns:a16="http://schemas.microsoft.com/office/drawing/2014/main" id="{1E9D70A4-E83D-E9A0-78B0-2B430E396B21}"/>
              </a:ext>
            </a:extLst>
          </p:cNvPr>
          <p:cNvSpPr>
            <a:spLocks noGrp="1"/>
          </p:cNvSpPr>
          <p:nvPr>
            <p:ph type="sldNum" sz="quarter" idx="5"/>
          </p:nvPr>
        </p:nvSpPr>
        <p:spPr/>
        <p:txBody>
          <a:bodyPr/>
          <a:lstStyle/>
          <a:p>
            <a:fld id="{877663E2-27CE-4C79-91D3-7F5C4262D57F}" type="slidenum">
              <a:rPr lang="en-US" smtClean="0"/>
              <a:t>4</a:t>
            </a:fld>
            <a:endParaRPr lang="en-US"/>
          </a:p>
        </p:txBody>
      </p:sp>
    </p:spTree>
    <p:extLst>
      <p:ext uri="{BB962C8B-B14F-4D97-AF65-F5344CB8AC3E}">
        <p14:creationId xmlns:p14="http://schemas.microsoft.com/office/powerpoint/2010/main" val="2290867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58729-D3AB-7038-52DA-80606569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C1AFC-5EC0-2EF2-438B-C4A4FB250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08FFE-BCF3-E29E-2330-4E8E75B6F86B}"/>
              </a:ext>
            </a:extLst>
          </p:cNvPr>
          <p:cNvSpPr>
            <a:spLocks noGrp="1"/>
          </p:cNvSpPr>
          <p:nvPr>
            <p:ph type="body" idx="1"/>
          </p:nvPr>
        </p:nvSpPr>
        <p:spPr/>
        <p:txBody>
          <a:bodyPr/>
          <a:lstStyle/>
          <a:p>
            <a:r>
              <a:rPr lang="zh-CN" altLang="en-US" dirty="0"/>
              <a:t>解释</a:t>
            </a:r>
            <a:r>
              <a:rPr lang="en-US" altLang="zh-CN" dirty="0"/>
              <a:t>3</a:t>
            </a:r>
            <a:r>
              <a:rPr lang="zh-CN" altLang="en-US" dirty="0"/>
              <a:t>个红色的字体</a:t>
            </a:r>
            <a:endParaRPr lang="en-US" dirty="0"/>
          </a:p>
          <a:p>
            <a:endParaRPr lang="en-US" dirty="0"/>
          </a:p>
          <a:p>
            <a:r>
              <a:rPr lang="en-US" dirty="0"/>
              <a:t>After talking about two modules, then we use them to design the CE-</a:t>
            </a:r>
            <a:r>
              <a:rPr lang="en-US" dirty="0" err="1"/>
              <a:t>Qarg</a:t>
            </a:r>
            <a:r>
              <a:rPr lang="en-US" dirty="0"/>
              <a:t>.</a:t>
            </a:r>
          </a:p>
          <a:p>
            <a:r>
              <a:rPr lang="en-US" dirty="0"/>
              <a:t>Which is an iterative ……</a:t>
            </a:r>
          </a:p>
          <a:p>
            <a:endParaRPr lang="en-US" dirty="0"/>
          </a:p>
          <a:p>
            <a:r>
              <a:rPr lang="en-US" dirty="0"/>
              <a:t>Here, by valid we mean the </a:t>
            </a:r>
            <a:r>
              <a:rPr lang="en-US" altLang="zh-CN" dirty="0"/>
              <a:t>CE is a solution to the problem, that is cross the decision boundary.</a:t>
            </a:r>
          </a:p>
          <a:p>
            <a:r>
              <a:rPr lang="en-US" dirty="0"/>
              <a:t>And by cost-effective we mean the distance is as short as possible.</a:t>
            </a:r>
          </a:p>
          <a:p>
            <a:endParaRPr lang="en-US" dirty="0"/>
          </a:p>
          <a:p>
            <a:r>
              <a:rPr lang="en-US" dirty="0"/>
              <a:t>We use the updating equation here, which in every iteration, we</a:t>
            </a:r>
            <a:r>
              <a:rPr lang="zh-CN" altLang="en-US" dirty="0"/>
              <a:t> </a:t>
            </a:r>
            <a:r>
              <a:rPr lang="en-US" altLang="zh-CN" dirty="0"/>
              <a:t>use</a:t>
            </a:r>
            <a:r>
              <a:rPr lang="zh-CN" altLang="en-US" dirty="0"/>
              <a:t> </a:t>
            </a:r>
            <a:r>
              <a:rPr lang="en-US" altLang="zh-CN" dirty="0"/>
              <a:t>a</a:t>
            </a:r>
            <a:r>
              <a:rPr lang="zh-CN" altLang="en-US" dirty="0"/>
              <a:t> </a:t>
            </a:r>
            <a:r>
              <a:rPr lang="en-US" altLang="zh-CN" dirty="0"/>
              <a:t>small</a:t>
            </a:r>
            <a:r>
              <a:rPr lang="zh-CN" altLang="en-US" dirty="0"/>
              <a:t> </a:t>
            </a:r>
            <a:r>
              <a:rPr lang="en-US" altLang="zh-CN" dirty="0"/>
              <a:t>step</a:t>
            </a:r>
            <a:r>
              <a:rPr lang="zh-CN" altLang="en-US" dirty="0"/>
              <a:t> </a:t>
            </a:r>
            <a:r>
              <a:rPr lang="en-US" altLang="zh-CN" dirty="0"/>
              <a:t>then</a:t>
            </a:r>
            <a:r>
              <a:rPr lang="zh-CN" altLang="en-US" dirty="0"/>
              <a:t> </a:t>
            </a:r>
            <a:r>
              <a:rPr lang="en-US" altLang="zh-CN" dirty="0"/>
              <a:t>multiples</a:t>
            </a:r>
            <a:r>
              <a:rPr lang="zh-CN" altLang="en-US" dirty="0"/>
              <a:t> </a:t>
            </a:r>
            <a:r>
              <a:rPr lang="en-US" altLang="zh-CN" dirty="0"/>
              <a:t>polarity</a:t>
            </a:r>
            <a:r>
              <a:rPr lang="zh-CN" altLang="en-US" dirty="0"/>
              <a:t> </a:t>
            </a:r>
            <a:r>
              <a:rPr lang="en-US" altLang="zh-CN" dirty="0"/>
              <a:t>to</a:t>
            </a:r>
            <a:r>
              <a:rPr lang="zh-CN" altLang="en-US" dirty="0"/>
              <a:t> </a:t>
            </a:r>
            <a:r>
              <a:rPr lang="en-US" altLang="zh-CN" dirty="0"/>
              <a:t>make sure a valid CE, and priority to make sure a cost-effective CE.</a:t>
            </a:r>
          </a:p>
          <a:p>
            <a:r>
              <a:rPr lang="en-US" dirty="0"/>
              <a:t>The </a:t>
            </a:r>
            <a:r>
              <a:rPr lang="en-US" dirty="0" err="1"/>
              <a:t>i-th</a:t>
            </a:r>
            <a:r>
              <a:rPr lang="en-US" dirty="0"/>
              <a:t> updating function is here:</a:t>
            </a:r>
          </a:p>
          <a:p>
            <a:r>
              <a:rPr lang="en-US" dirty="0"/>
              <a:t>Then, We update iteratively until the final strength cross the decision boundary.</a:t>
            </a:r>
          </a:p>
          <a:p>
            <a:endParaRPr lang="en-US" dirty="0"/>
          </a:p>
          <a:p>
            <a:r>
              <a:rPr lang="zh-CN" altLang="en-US" dirty="0"/>
              <a:t>解释为什么</a:t>
            </a:r>
            <a:r>
              <a:rPr lang="en-US" altLang="zh-CN" dirty="0"/>
              <a:t>polarity</a:t>
            </a:r>
            <a:r>
              <a:rPr lang="zh-CN" altLang="en-US" dirty="0"/>
              <a:t>可以保证</a:t>
            </a:r>
            <a:r>
              <a:rPr lang="en-US" altLang="zh-CN" dirty="0"/>
              <a:t>validity</a:t>
            </a:r>
          </a:p>
          <a:p>
            <a:r>
              <a:rPr lang="zh-CN" altLang="en-US" dirty="0"/>
              <a:t>以及</a:t>
            </a:r>
            <a:r>
              <a:rPr lang="en-US" altLang="zh-CN" dirty="0"/>
              <a:t>priority</a:t>
            </a:r>
            <a:r>
              <a:rPr lang="zh-CN" altLang="en-US" dirty="0"/>
              <a:t>可以保证</a:t>
            </a:r>
            <a:r>
              <a:rPr lang="en-US" altLang="zh-CN" dirty="0"/>
              <a:t>cost-effectiveness</a:t>
            </a:r>
          </a:p>
        </p:txBody>
      </p:sp>
      <p:sp>
        <p:nvSpPr>
          <p:cNvPr id="4" name="Slide Number Placeholder 3">
            <a:extLst>
              <a:ext uri="{FF2B5EF4-FFF2-40B4-BE49-F238E27FC236}">
                <a16:creationId xmlns:a16="http://schemas.microsoft.com/office/drawing/2014/main" id="{1A84763A-0F5B-1678-25AB-407AFA42C55C}"/>
              </a:ext>
            </a:extLst>
          </p:cNvPr>
          <p:cNvSpPr>
            <a:spLocks noGrp="1"/>
          </p:cNvSpPr>
          <p:nvPr>
            <p:ph type="sldNum" sz="quarter" idx="5"/>
          </p:nvPr>
        </p:nvSpPr>
        <p:spPr/>
        <p:txBody>
          <a:bodyPr/>
          <a:lstStyle/>
          <a:p>
            <a:fld id="{877663E2-27CE-4C79-91D3-7F5C4262D57F}" type="slidenum">
              <a:rPr lang="en-US" smtClean="0"/>
              <a:t>40</a:t>
            </a:fld>
            <a:endParaRPr lang="en-US"/>
          </a:p>
        </p:txBody>
      </p:sp>
    </p:spTree>
    <p:extLst>
      <p:ext uri="{BB962C8B-B14F-4D97-AF65-F5344CB8AC3E}">
        <p14:creationId xmlns:p14="http://schemas.microsoft.com/office/powerpoint/2010/main" val="1147084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A4348-A1F5-93D4-E465-C0699CF9C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B3F9C-1183-9FF2-DEAB-0FF6B8E96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AE06-0766-68C6-CD9E-E884A3C4BCD6}"/>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4A353D79-6E94-FF1B-18C4-4B6BB5C97E21}"/>
              </a:ext>
            </a:extLst>
          </p:cNvPr>
          <p:cNvSpPr>
            <a:spLocks noGrp="1"/>
          </p:cNvSpPr>
          <p:nvPr>
            <p:ph type="sldNum" sz="quarter" idx="5"/>
          </p:nvPr>
        </p:nvSpPr>
        <p:spPr/>
        <p:txBody>
          <a:bodyPr/>
          <a:lstStyle/>
          <a:p>
            <a:fld id="{877663E2-27CE-4C79-91D3-7F5C4262D57F}" type="slidenum">
              <a:rPr lang="en-US" smtClean="0"/>
              <a:t>41</a:t>
            </a:fld>
            <a:endParaRPr lang="en-US"/>
          </a:p>
        </p:txBody>
      </p:sp>
    </p:spTree>
    <p:extLst>
      <p:ext uri="{BB962C8B-B14F-4D97-AF65-F5344CB8AC3E}">
        <p14:creationId xmlns:p14="http://schemas.microsoft.com/office/powerpoint/2010/main" val="2561885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27D3-E567-93DC-E130-C3FBF1C6F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BE972-D363-530A-0A73-662D6263A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3A87F-03FD-0287-8966-09EC9BDBDAC5}"/>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AC7206E1-7B93-A7FD-EE82-CE88D4AB7A76}"/>
              </a:ext>
            </a:extLst>
          </p:cNvPr>
          <p:cNvSpPr>
            <a:spLocks noGrp="1"/>
          </p:cNvSpPr>
          <p:nvPr>
            <p:ph type="sldNum" sz="quarter" idx="5"/>
          </p:nvPr>
        </p:nvSpPr>
        <p:spPr/>
        <p:txBody>
          <a:bodyPr/>
          <a:lstStyle/>
          <a:p>
            <a:fld id="{877663E2-27CE-4C79-91D3-7F5C4262D57F}" type="slidenum">
              <a:rPr lang="en-US" smtClean="0"/>
              <a:t>42</a:t>
            </a:fld>
            <a:endParaRPr lang="en-US"/>
          </a:p>
        </p:txBody>
      </p:sp>
    </p:spTree>
    <p:extLst>
      <p:ext uri="{BB962C8B-B14F-4D97-AF65-F5344CB8AC3E}">
        <p14:creationId xmlns:p14="http://schemas.microsoft.com/office/powerpoint/2010/main" val="616693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0A90-ACFF-D2FC-FCF4-41F6E8444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DB87F-2BB2-B84B-95E7-8C0627B4D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FB021-1189-B0D3-6C08-6E253FB3A008}"/>
              </a:ext>
            </a:extLst>
          </p:cNvPr>
          <p:cNvSpPr>
            <a:spLocks noGrp="1"/>
          </p:cNvSpPr>
          <p:nvPr>
            <p:ph type="body" idx="1"/>
          </p:nvPr>
        </p:nvSpPr>
        <p:spPr/>
        <p:txBody>
          <a:bodyPr/>
          <a:lstStyle/>
          <a:p>
            <a:r>
              <a:rPr lang="en-US" dirty="0"/>
              <a:t>Here, I am going to show a case study in fake news detection.</a:t>
            </a:r>
          </a:p>
          <a:p>
            <a:endParaRPr lang="en-US" dirty="0"/>
          </a:p>
          <a:p>
            <a:r>
              <a:rPr lang="en-US" dirty="0"/>
              <a:t>Neema et al …</a:t>
            </a:r>
          </a:p>
          <a:p>
            <a:endParaRPr lang="en-US" dirty="0"/>
          </a:p>
          <a:p>
            <a:r>
              <a:rPr lang="en-US" dirty="0"/>
              <a:t>For example, A is the source tweet and BCD are the replies to A, then EFGH are the replies to the replies.</a:t>
            </a:r>
          </a:p>
          <a:p>
            <a:endParaRPr lang="en-US" dirty="0"/>
          </a:p>
          <a:p>
            <a:r>
              <a:rPr lang="en-US" dirty="0"/>
              <a:t>The result is that …</a:t>
            </a:r>
          </a:p>
          <a:p>
            <a:endParaRPr lang="en-US" dirty="0"/>
          </a:p>
          <a:p>
            <a:endParaRPr lang="en-US" dirty="0"/>
          </a:p>
        </p:txBody>
      </p:sp>
      <p:sp>
        <p:nvSpPr>
          <p:cNvPr id="4" name="Slide Number Placeholder 3">
            <a:extLst>
              <a:ext uri="{FF2B5EF4-FFF2-40B4-BE49-F238E27FC236}">
                <a16:creationId xmlns:a16="http://schemas.microsoft.com/office/drawing/2014/main" id="{DAB6EE71-C3B6-7578-2FFA-1341B2212F05}"/>
              </a:ext>
            </a:extLst>
          </p:cNvPr>
          <p:cNvSpPr>
            <a:spLocks noGrp="1"/>
          </p:cNvSpPr>
          <p:nvPr>
            <p:ph type="sldNum" sz="quarter" idx="5"/>
          </p:nvPr>
        </p:nvSpPr>
        <p:spPr/>
        <p:txBody>
          <a:bodyPr/>
          <a:lstStyle/>
          <a:p>
            <a:fld id="{877663E2-27CE-4C79-91D3-7F5C4262D57F}" type="slidenum">
              <a:rPr lang="en-US" smtClean="0"/>
              <a:t>43</a:t>
            </a:fld>
            <a:endParaRPr lang="en-US"/>
          </a:p>
        </p:txBody>
      </p:sp>
    </p:spTree>
    <p:extLst>
      <p:ext uri="{BB962C8B-B14F-4D97-AF65-F5344CB8AC3E}">
        <p14:creationId xmlns:p14="http://schemas.microsoft.com/office/powerpoint/2010/main" val="235907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940EE-461E-9878-72B7-EB9B95D47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3205D-C0DD-67D1-143A-78D9A3CC4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D79BF-DD40-37EB-7ED0-5901FC3F6E93}"/>
              </a:ext>
            </a:extLst>
          </p:cNvPr>
          <p:cNvSpPr>
            <a:spLocks noGrp="1"/>
          </p:cNvSpPr>
          <p:nvPr>
            <p:ph type="body" idx="1"/>
          </p:nvPr>
        </p:nvSpPr>
        <p:spPr/>
        <p:txBody>
          <a:bodyPr/>
          <a:lstStyle/>
          <a:p>
            <a:r>
              <a:rPr lang="en-US" dirty="0"/>
              <a:t>Next, I am going to use our AAEs to explain why this is a real news.</a:t>
            </a:r>
          </a:p>
          <a:p>
            <a:endParaRPr lang="en-US" dirty="0"/>
          </a:p>
          <a:p>
            <a:r>
              <a:rPr lang="en-US" dirty="0"/>
              <a:t>We show the ranking of the attribution scores on the right side.</a:t>
            </a:r>
          </a:p>
          <a:p>
            <a:endParaRPr lang="en-US" dirty="0"/>
          </a:p>
          <a:p>
            <a:r>
              <a:rPr lang="en-US" dirty="0"/>
              <a:t>We can draw explanations from two aspects.</a:t>
            </a:r>
          </a:p>
          <a:p>
            <a:endParaRPr lang="en-US" dirty="0"/>
          </a:p>
          <a:p>
            <a:r>
              <a:rPr lang="en-US" dirty="0"/>
              <a:t>Qualitatively, </a:t>
            </a:r>
          </a:p>
          <a:p>
            <a:endParaRPr lang="en-US" dirty="0"/>
          </a:p>
        </p:txBody>
      </p:sp>
      <p:sp>
        <p:nvSpPr>
          <p:cNvPr id="4" name="Slide Number Placeholder 3">
            <a:extLst>
              <a:ext uri="{FF2B5EF4-FFF2-40B4-BE49-F238E27FC236}">
                <a16:creationId xmlns:a16="http://schemas.microsoft.com/office/drawing/2014/main" id="{9C7D268A-9009-240A-F81D-BBA722F72491}"/>
              </a:ext>
            </a:extLst>
          </p:cNvPr>
          <p:cNvSpPr>
            <a:spLocks noGrp="1"/>
          </p:cNvSpPr>
          <p:nvPr>
            <p:ph type="sldNum" sz="quarter" idx="5"/>
          </p:nvPr>
        </p:nvSpPr>
        <p:spPr/>
        <p:txBody>
          <a:bodyPr/>
          <a:lstStyle/>
          <a:p>
            <a:fld id="{877663E2-27CE-4C79-91D3-7F5C4262D57F}" type="slidenum">
              <a:rPr lang="en-US" smtClean="0"/>
              <a:t>44</a:t>
            </a:fld>
            <a:endParaRPr lang="en-US"/>
          </a:p>
        </p:txBody>
      </p:sp>
    </p:spTree>
    <p:extLst>
      <p:ext uri="{BB962C8B-B14F-4D97-AF65-F5344CB8AC3E}">
        <p14:creationId xmlns:p14="http://schemas.microsoft.com/office/powerpoint/2010/main" val="4260648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1034A-AB8A-BF91-7AD4-1263D9B93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12121-1B8F-87C3-EFDC-48BA6FD4F3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394C7-8F8F-F0B6-673F-CACB1C1491D4}"/>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2E7B55AE-5B81-5099-E444-7D796A1E65F8}"/>
              </a:ext>
            </a:extLst>
          </p:cNvPr>
          <p:cNvSpPr>
            <a:spLocks noGrp="1"/>
          </p:cNvSpPr>
          <p:nvPr>
            <p:ph type="sldNum" sz="quarter" idx="5"/>
          </p:nvPr>
        </p:nvSpPr>
        <p:spPr/>
        <p:txBody>
          <a:bodyPr/>
          <a:lstStyle/>
          <a:p>
            <a:fld id="{877663E2-27CE-4C79-91D3-7F5C4262D57F}" type="slidenum">
              <a:rPr lang="en-US" smtClean="0"/>
              <a:t>45</a:t>
            </a:fld>
            <a:endParaRPr lang="en-US"/>
          </a:p>
        </p:txBody>
      </p:sp>
    </p:spTree>
    <p:extLst>
      <p:ext uri="{BB962C8B-B14F-4D97-AF65-F5344CB8AC3E}">
        <p14:creationId xmlns:p14="http://schemas.microsoft.com/office/powerpoint/2010/main" val="3704317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of this work:</a:t>
            </a:r>
          </a:p>
          <a:p>
            <a:r>
              <a:rPr lang="en-US" dirty="0"/>
              <a:t>(1)(2)(3)</a:t>
            </a:r>
          </a:p>
          <a:p>
            <a:endParaRPr lang="en-US" dirty="0"/>
          </a:p>
          <a:p>
            <a:r>
              <a:rPr lang="en-US" dirty="0"/>
              <a:t>For future work, </a:t>
            </a:r>
          </a:p>
          <a:p>
            <a:r>
              <a:rPr lang="en-US" dirty="0"/>
              <a:t>it would be interesting to explore different forms of CEs </a:t>
            </a:r>
            <a:r>
              <a:rPr lang="en-US" b="1" dirty="0"/>
              <a:t>and</a:t>
            </a:r>
            <a:r>
              <a:rPr lang="en-US" dirty="0"/>
              <a:t> carry out case studies to verify the theory;</a:t>
            </a:r>
          </a:p>
        </p:txBody>
      </p:sp>
      <p:sp>
        <p:nvSpPr>
          <p:cNvPr id="4" name="Slide Number Placeholder 3"/>
          <p:cNvSpPr>
            <a:spLocks noGrp="1"/>
          </p:cNvSpPr>
          <p:nvPr>
            <p:ph type="sldNum" sz="quarter" idx="5"/>
          </p:nvPr>
        </p:nvSpPr>
        <p:spPr/>
        <p:txBody>
          <a:bodyPr/>
          <a:lstStyle/>
          <a:p>
            <a:fld id="{877663E2-27CE-4C79-91D3-7F5C4262D57F}" type="slidenum">
              <a:rPr lang="en-US" smtClean="0"/>
              <a:t>46</a:t>
            </a:fld>
            <a:endParaRPr lang="en-US"/>
          </a:p>
        </p:txBody>
      </p:sp>
    </p:spTree>
    <p:extLst>
      <p:ext uri="{BB962C8B-B14F-4D97-AF65-F5344CB8AC3E}">
        <p14:creationId xmlns:p14="http://schemas.microsoft.com/office/powerpoint/2010/main" val="2998343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r>
              <a:rPr lang="zh-CN" altLang="en-US" dirty="0"/>
              <a:t>最后记得统一调整页码</a:t>
            </a:r>
            <a:r>
              <a:rPr lang="en-US" altLang="zh-CN" dirty="0"/>
              <a:t>】</a:t>
            </a:r>
            <a:endParaRPr lang="en-US" dirty="0"/>
          </a:p>
          <a:p>
            <a:r>
              <a:rPr lang="en-US" dirty="0"/>
              <a:t>Okay, That’s it! </a:t>
            </a:r>
          </a:p>
          <a:p>
            <a:endParaRPr lang="en-US" dirty="0"/>
          </a:p>
          <a:p>
            <a:r>
              <a:rPr lang="en-US" dirty="0"/>
              <a:t>I hope you enjoyed this work.</a:t>
            </a:r>
          </a:p>
          <a:p>
            <a:endParaRPr lang="en-US" dirty="0"/>
          </a:p>
          <a:p>
            <a:r>
              <a:rPr lang="en-US" dirty="0"/>
              <a:t>We have the QR code for our paper and our group if you are interested.</a:t>
            </a:r>
          </a:p>
          <a:p>
            <a:endParaRPr lang="en-US" dirty="0"/>
          </a:p>
          <a:p>
            <a:r>
              <a:rPr lang="en-US" dirty="0"/>
              <a:t>Thank you for your listening!</a:t>
            </a:r>
          </a:p>
        </p:txBody>
      </p:sp>
      <p:sp>
        <p:nvSpPr>
          <p:cNvPr id="4" name="Slide Number Placeholder 3"/>
          <p:cNvSpPr>
            <a:spLocks noGrp="1"/>
          </p:cNvSpPr>
          <p:nvPr>
            <p:ph type="sldNum" sz="quarter" idx="5"/>
          </p:nvPr>
        </p:nvSpPr>
        <p:spPr/>
        <p:txBody>
          <a:bodyPr/>
          <a:lstStyle/>
          <a:p>
            <a:fld id="{877663E2-27CE-4C79-91D3-7F5C4262D57F}" type="slidenum">
              <a:rPr lang="en-US" smtClean="0"/>
              <a:t>47</a:t>
            </a:fld>
            <a:endParaRPr lang="en-US"/>
          </a:p>
        </p:txBody>
      </p:sp>
    </p:spTree>
    <p:extLst>
      <p:ext uri="{BB962C8B-B14F-4D97-AF65-F5344CB8AC3E}">
        <p14:creationId xmlns:p14="http://schemas.microsoft.com/office/powerpoint/2010/main" val="159836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75F9-4E59-13BC-4258-B64F949599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78922-3A97-4DE5-ED87-45D631E7F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80C2E-F3D1-C91B-6447-4049B2A0998F}"/>
              </a:ext>
            </a:extLst>
          </p:cNvPr>
          <p:cNvSpPr>
            <a:spLocks noGrp="1"/>
          </p:cNvSpPr>
          <p:nvPr>
            <p:ph type="body" idx="1"/>
          </p:nvPr>
        </p:nvSpPr>
        <p:spPr/>
        <p:txBody>
          <a:bodyPr/>
          <a:lstStyle/>
          <a:p>
            <a:r>
              <a:rPr lang="en-US" altLang="zh-CN" dirty="0"/>
              <a:t>(1) First, as a brief introduction, (2) I will show an example of the argumentation framework (AF), (3) which </a:t>
            </a:r>
            <a:r>
              <a:rPr lang="en-US" altLang="zh-CN" b="1" dirty="0"/>
              <a:t>is</a:t>
            </a:r>
            <a:r>
              <a:rPr lang="en-US" altLang="zh-CN" dirty="0"/>
              <a:t> composed of </a:t>
            </a:r>
            <a:r>
              <a:rPr lang="en-US" dirty="0"/>
              <a:t>arguments and relations. </a:t>
            </a:r>
          </a:p>
          <a:p>
            <a:endParaRPr lang="en-US" dirty="0"/>
          </a:p>
          <a:p>
            <a:r>
              <a:rPr lang="en-US" dirty="0"/>
              <a:t>In this graph, nodes are arguments and edges show the relationship </a:t>
            </a:r>
            <a:r>
              <a:rPr lang="en-US" b="1" dirty="0"/>
              <a:t>between</a:t>
            </a:r>
            <a:r>
              <a:rPr lang="en-US" dirty="0"/>
              <a:t> them.</a:t>
            </a:r>
          </a:p>
          <a:p>
            <a:r>
              <a:rPr lang="en-US" dirty="0"/>
              <a:t>+ (plus) </a:t>
            </a:r>
            <a:r>
              <a:rPr lang="en-US" altLang="zh-CN" dirty="0"/>
              <a:t>means one argument supports another </a:t>
            </a:r>
            <a:r>
              <a:rPr lang="en-US" altLang="zh-CN" b="1" dirty="0"/>
              <a:t>while</a:t>
            </a:r>
          </a:p>
          <a:p>
            <a:r>
              <a:rPr lang="en-US" altLang="zh-CN" dirty="0"/>
              <a:t>– (minus)  means one argument attacks another.</a:t>
            </a:r>
          </a:p>
          <a:p>
            <a:endParaRPr lang="en-US" altLang="zh-CN" dirty="0"/>
          </a:p>
          <a:p>
            <a:r>
              <a:rPr lang="en-US" dirty="0"/>
              <a:t>Then let’s take a look at the </a:t>
            </a:r>
            <a:r>
              <a:rPr lang="en-US" b="1" dirty="0"/>
              <a:t>contents</a:t>
            </a:r>
            <a:r>
              <a:rPr lang="en-US" dirty="0"/>
              <a:t> of the arguments.</a:t>
            </a:r>
          </a:p>
          <a:p>
            <a:endParaRPr lang="en-US" dirty="0"/>
          </a:p>
          <a:p>
            <a:r>
              <a:rPr lang="en-US" dirty="0"/>
              <a:t>Alpha says … </a:t>
            </a:r>
          </a:p>
          <a:p>
            <a:r>
              <a:rPr lang="en-US" dirty="0"/>
              <a:t>Beta says … so beta attack</a:t>
            </a:r>
            <a:r>
              <a:rPr lang="en-US" b="1" dirty="0"/>
              <a:t>s</a:t>
            </a:r>
            <a:r>
              <a:rPr lang="en-US" dirty="0"/>
              <a:t> alpha.</a:t>
            </a:r>
          </a:p>
          <a:p>
            <a:r>
              <a:rPr lang="en-US" dirty="0"/>
              <a:t>Gamma says … so gamma support</a:t>
            </a:r>
            <a:r>
              <a:rPr lang="en-US" b="1" dirty="0"/>
              <a:t>s</a:t>
            </a:r>
            <a:r>
              <a:rPr lang="en-US" dirty="0"/>
              <a:t> alpha.</a:t>
            </a:r>
          </a:p>
          <a:p>
            <a:r>
              <a:rPr lang="en-US" dirty="0"/>
              <a:t>Delta says … so support</a:t>
            </a:r>
            <a:r>
              <a:rPr lang="en-US" b="1" dirty="0"/>
              <a:t>s</a:t>
            </a:r>
            <a:r>
              <a:rPr lang="en-US" dirty="0"/>
              <a:t> alpha. </a:t>
            </a:r>
          </a:p>
          <a:p>
            <a:endParaRPr lang="en-US" dirty="0"/>
          </a:p>
          <a:p>
            <a:r>
              <a:rPr lang="en-US" b="1" dirty="0"/>
              <a:t>In Quantitative AF</a:t>
            </a:r>
            <a:r>
              <a:rPr lang="en-US" dirty="0"/>
              <a:t>, each argument is assigned </a:t>
            </a:r>
            <a:r>
              <a:rPr lang="en-US" altLang="zh-CN" dirty="0"/>
              <a:t>with </a:t>
            </a:r>
            <a:r>
              <a:rPr lang="en-US" dirty="0"/>
              <a:t>a base score as the initial strength, and we use the gradual semantics to evaluate the QBAF. </a:t>
            </a:r>
          </a:p>
          <a:p>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r>
              <a:rPr lang="en-US" dirty="0"/>
              <a:t>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as it  is not important here, so I will skip it.</a:t>
            </a:r>
            <a:endParaRPr lang="en-US" dirty="0"/>
          </a:p>
        </p:txBody>
      </p:sp>
      <p:sp>
        <p:nvSpPr>
          <p:cNvPr id="4" name="Slide Number Placeholder 3">
            <a:extLst>
              <a:ext uri="{FF2B5EF4-FFF2-40B4-BE49-F238E27FC236}">
                <a16:creationId xmlns:a16="http://schemas.microsoft.com/office/drawing/2014/main" id="{4E452C23-21B8-114A-3433-BE716AD4D66B}"/>
              </a:ext>
            </a:extLst>
          </p:cNvPr>
          <p:cNvSpPr>
            <a:spLocks noGrp="1"/>
          </p:cNvSpPr>
          <p:nvPr>
            <p:ph type="sldNum" sz="quarter" idx="5"/>
          </p:nvPr>
        </p:nvSpPr>
        <p:spPr/>
        <p:txBody>
          <a:bodyPr/>
          <a:lstStyle/>
          <a:p>
            <a:fld id="{877663E2-27CE-4C79-91D3-7F5C4262D57F}" type="slidenum">
              <a:rPr lang="en-US" smtClean="0"/>
              <a:t>5</a:t>
            </a:fld>
            <a:endParaRPr lang="en-US"/>
          </a:p>
        </p:txBody>
      </p:sp>
    </p:spTree>
    <p:extLst>
      <p:ext uri="{BB962C8B-B14F-4D97-AF65-F5344CB8AC3E}">
        <p14:creationId xmlns:p14="http://schemas.microsoft.com/office/powerpoint/2010/main" val="218608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09AA5-9DA3-2046-0E1E-C86419845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FEC77-F5B6-B0E0-E795-226072028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06869-9D57-41EA-0D89-BFB1B687033E}"/>
              </a:ext>
            </a:extLst>
          </p:cNvPr>
          <p:cNvSpPr>
            <a:spLocks noGrp="1"/>
          </p:cNvSpPr>
          <p:nvPr>
            <p:ph type="body" idx="1"/>
          </p:nvPr>
        </p:nvSpPr>
        <p:spPr/>
        <p:txBody>
          <a:bodyPr/>
          <a:lstStyle/>
          <a:p>
            <a:r>
              <a:rPr lang="en-US" altLang="zh-CN" dirty="0"/>
              <a:t>(1) First, as a brief introduction, (2) I will show an example of the argumentation framework (AF), (3) which </a:t>
            </a:r>
            <a:r>
              <a:rPr lang="en-US" altLang="zh-CN" b="1" dirty="0"/>
              <a:t>is</a:t>
            </a:r>
            <a:r>
              <a:rPr lang="en-US" altLang="zh-CN" dirty="0"/>
              <a:t> composed of </a:t>
            </a:r>
            <a:r>
              <a:rPr lang="en-US" dirty="0"/>
              <a:t>arguments and relations. </a:t>
            </a:r>
          </a:p>
          <a:p>
            <a:endParaRPr lang="en-US" dirty="0"/>
          </a:p>
          <a:p>
            <a:r>
              <a:rPr lang="en-US" dirty="0"/>
              <a:t>In this graph, nodes are arguments and edges show the relationship </a:t>
            </a:r>
            <a:r>
              <a:rPr lang="en-US" b="1" dirty="0"/>
              <a:t>between</a:t>
            </a:r>
            <a:r>
              <a:rPr lang="en-US" dirty="0"/>
              <a:t> them.</a:t>
            </a:r>
          </a:p>
          <a:p>
            <a:r>
              <a:rPr lang="en-US" dirty="0"/>
              <a:t>+ (plus) </a:t>
            </a:r>
            <a:r>
              <a:rPr lang="en-US" altLang="zh-CN" dirty="0"/>
              <a:t>means one argument supports another </a:t>
            </a:r>
            <a:r>
              <a:rPr lang="en-US" altLang="zh-CN" b="1" dirty="0"/>
              <a:t>while</a:t>
            </a:r>
          </a:p>
          <a:p>
            <a:r>
              <a:rPr lang="en-US" altLang="zh-CN" dirty="0"/>
              <a:t>– (minus)  means one argument attacks another.</a:t>
            </a:r>
          </a:p>
          <a:p>
            <a:endParaRPr lang="en-US" altLang="zh-CN" dirty="0"/>
          </a:p>
          <a:p>
            <a:r>
              <a:rPr lang="en-US" dirty="0"/>
              <a:t>Then let’s take a look at the </a:t>
            </a:r>
            <a:r>
              <a:rPr lang="en-US" b="1" dirty="0"/>
              <a:t>contents</a:t>
            </a:r>
            <a:r>
              <a:rPr lang="en-US" dirty="0"/>
              <a:t> of the arguments.</a:t>
            </a:r>
          </a:p>
          <a:p>
            <a:endParaRPr lang="en-US" dirty="0"/>
          </a:p>
          <a:p>
            <a:r>
              <a:rPr lang="en-US" dirty="0"/>
              <a:t>Alpha says … </a:t>
            </a:r>
          </a:p>
          <a:p>
            <a:r>
              <a:rPr lang="en-US" dirty="0"/>
              <a:t>Beta says … so beta attack</a:t>
            </a:r>
            <a:r>
              <a:rPr lang="en-US" b="1" dirty="0"/>
              <a:t>s</a:t>
            </a:r>
            <a:r>
              <a:rPr lang="en-US" dirty="0"/>
              <a:t> alpha.</a:t>
            </a:r>
          </a:p>
          <a:p>
            <a:r>
              <a:rPr lang="en-US" dirty="0"/>
              <a:t>Gamma says … so gamma support</a:t>
            </a:r>
            <a:r>
              <a:rPr lang="en-US" b="1" dirty="0"/>
              <a:t>s</a:t>
            </a:r>
            <a:r>
              <a:rPr lang="en-US" dirty="0"/>
              <a:t> alpha.</a:t>
            </a:r>
          </a:p>
          <a:p>
            <a:r>
              <a:rPr lang="en-US" dirty="0"/>
              <a:t>Delta says … so support</a:t>
            </a:r>
            <a:r>
              <a:rPr lang="en-US" b="1" dirty="0"/>
              <a:t>s</a:t>
            </a:r>
            <a:r>
              <a:rPr lang="en-US" dirty="0"/>
              <a:t> alpha. </a:t>
            </a:r>
          </a:p>
          <a:p>
            <a:endParaRPr lang="en-US" dirty="0"/>
          </a:p>
          <a:p>
            <a:r>
              <a:rPr lang="en-US" b="1" dirty="0"/>
              <a:t>In Quantitative AF</a:t>
            </a:r>
            <a:r>
              <a:rPr lang="en-US" dirty="0"/>
              <a:t>, each argument is assigned </a:t>
            </a:r>
            <a:r>
              <a:rPr lang="en-US" altLang="zh-CN" dirty="0"/>
              <a:t>with </a:t>
            </a:r>
            <a:r>
              <a:rPr lang="en-US" dirty="0"/>
              <a:t>a base score as the initial strength, and we use the gradual semantics to evaluate the QBAF. </a:t>
            </a:r>
          </a:p>
          <a:p>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r>
              <a:rPr lang="en-US" dirty="0"/>
              <a:t>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as it  is not important here, so I will skip it.</a:t>
            </a:r>
            <a:endParaRPr lang="en-US" dirty="0"/>
          </a:p>
        </p:txBody>
      </p:sp>
      <p:sp>
        <p:nvSpPr>
          <p:cNvPr id="4" name="Slide Number Placeholder 3">
            <a:extLst>
              <a:ext uri="{FF2B5EF4-FFF2-40B4-BE49-F238E27FC236}">
                <a16:creationId xmlns:a16="http://schemas.microsoft.com/office/drawing/2014/main" id="{6670AF43-A510-9C21-3AEA-F204D8D9EDCB}"/>
              </a:ext>
            </a:extLst>
          </p:cNvPr>
          <p:cNvSpPr>
            <a:spLocks noGrp="1"/>
          </p:cNvSpPr>
          <p:nvPr>
            <p:ph type="sldNum" sz="quarter" idx="5"/>
          </p:nvPr>
        </p:nvSpPr>
        <p:spPr/>
        <p:txBody>
          <a:bodyPr/>
          <a:lstStyle/>
          <a:p>
            <a:fld id="{877663E2-27CE-4C79-91D3-7F5C4262D57F}" type="slidenum">
              <a:rPr lang="en-US" smtClean="0"/>
              <a:t>6</a:t>
            </a:fld>
            <a:endParaRPr lang="en-US"/>
          </a:p>
        </p:txBody>
      </p:sp>
    </p:spTree>
    <p:extLst>
      <p:ext uri="{BB962C8B-B14F-4D97-AF65-F5344CB8AC3E}">
        <p14:creationId xmlns:p14="http://schemas.microsoft.com/office/powerpoint/2010/main" val="49295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E85F-D9B5-D320-B689-1E2996413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2738A-67ED-CF2C-5A8F-E3158D600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776C7-7557-E44F-C0AC-7C733E66B8FF}"/>
              </a:ext>
            </a:extLst>
          </p:cNvPr>
          <p:cNvSpPr>
            <a:spLocks noGrp="1"/>
          </p:cNvSpPr>
          <p:nvPr>
            <p:ph type="body" idx="1"/>
          </p:nvPr>
        </p:nvSpPr>
        <p:spPr/>
        <p:txBody>
          <a:bodyPr/>
          <a:lstStyle/>
          <a:p>
            <a:r>
              <a:rPr lang="en-US" altLang="zh-CN" dirty="0"/>
              <a:t>(1) First, as a brief introduction, (2) I will show an example of the argumentation framework (AF), (3) which </a:t>
            </a:r>
            <a:r>
              <a:rPr lang="en-US" altLang="zh-CN" b="1" dirty="0"/>
              <a:t>is</a:t>
            </a:r>
            <a:r>
              <a:rPr lang="en-US" altLang="zh-CN" dirty="0"/>
              <a:t> composed of </a:t>
            </a:r>
            <a:r>
              <a:rPr lang="en-US" dirty="0"/>
              <a:t>arguments and relations. </a:t>
            </a:r>
          </a:p>
          <a:p>
            <a:endParaRPr lang="en-US" dirty="0"/>
          </a:p>
          <a:p>
            <a:r>
              <a:rPr lang="en-US" dirty="0"/>
              <a:t>In this graph, nodes are arguments and edges show the relationship </a:t>
            </a:r>
            <a:r>
              <a:rPr lang="en-US" b="1" dirty="0"/>
              <a:t>between</a:t>
            </a:r>
            <a:r>
              <a:rPr lang="en-US" dirty="0"/>
              <a:t> them.</a:t>
            </a:r>
          </a:p>
          <a:p>
            <a:r>
              <a:rPr lang="en-US" dirty="0"/>
              <a:t>+ (plus) </a:t>
            </a:r>
            <a:r>
              <a:rPr lang="en-US" altLang="zh-CN" dirty="0"/>
              <a:t>means one argument supports another </a:t>
            </a:r>
            <a:r>
              <a:rPr lang="en-US" altLang="zh-CN" b="1" dirty="0"/>
              <a:t>while</a:t>
            </a:r>
          </a:p>
          <a:p>
            <a:r>
              <a:rPr lang="en-US" altLang="zh-CN" dirty="0"/>
              <a:t>– (minus)  means one argument attacks another.</a:t>
            </a:r>
          </a:p>
          <a:p>
            <a:endParaRPr lang="en-US" altLang="zh-CN" dirty="0"/>
          </a:p>
          <a:p>
            <a:r>
              <a:rPr lang="en-US" dirty="0"/>
              <a:t>Then let’s take a look at the </a:t>
            </a:r>
            <a:r>
              <a:rPr lang="en-US" b="1" dirty="0"/>
              <a:t>contents</a:t>
            </a:r>
            <a:r>
              <a:rPr lang="en-US" dirty="0"/>
              <a:t> of the arguments.</a:t>
            </a:r>
          </a:p>
          <a:p>
            <a:endParaRPr lang="en-US" dirty="0"/>
          </a:p>
          <a:p>
            <a:r>
              <a:rPr lang="en-US" dirty="0"/>
              <a:t>Alpha says … </a:t>
            </a:r>
          </a:p>
          <a:p>
            <a:r>
              <a:rPr lang="en-US" dirty="0"/>
              <a:t>Beta says … so beta attack</a:t>
            </a:r>
            <a:r>
              <a:rPr lang="en-US" b="1" dirty="0"/>
              <a:t>s</a:t>
            </a:r>
            <a:r>
              <a:rPr lang="en-US" dirty="0"/>
              <a:t> alpha.</a:t>
            </a:r>
          </a:p>
          <a:p>
            <a:r>
              <a:rPr lang="en-US" dirty="0"/>
              <a:t>Gamma says … so gamma support</a:t>
            </a:r>
            <a:r>
              <a:rPr lang="en-US" b="1" dirty="0"/>
              <a:t>s</a:t>
            </a:r>
            <a:r>
              <a:rPr lang="en-US" dirty="0"/>
              <a:t> alpha.</a:t>
            </a:r>
          </a:p>
          <a:p>
            <a:r>
              <a:rPr lang="en-US" dirty="0"/>
              <a:t>Delta says … so support</a:t>
            </a:r>
            <a:r>
              <a:rPr lang="en-US" b="1" dirty="0"/>
              <a:t>s</a:t>
            </a:r>
            <a:r>
              <a:rPr lang="en-US" dirty="0"/>
              <a:t> alpha. </a:t>
            </a:r>
          </a:p>
          <a:p>
            <a:endParaRPr lang="en-US" dirty="0"/>
          </a:p>
          <a:p>
            <a:r>
              <a:rPr lang="en-US" b="1" dirty="0"/>
              <a:t>In Quantitative AF</a:t>
            </a:r>
            <a:r>
              <a:rPr lang="en-US" dirty="0"/>
              <a:t>, each argument is assigned </a:t>
            </a:r>
            <a:r>
              <a:rPr lang="en-US" altLang="zh-CN" dirty="0"/>
              <a:t>with </a:t>
            </a:r>
            <a:r>
              <a:rPr lang="en-US" dirty="0"/>
              <a:t>a base score as the initial strength, and we use the gradual semantics to evaluate the QBAF. </a:t>
            </a:r>
          </a:p>
          <a:p>
            <a:endParaRPr lang="en-US" dirty="0"/>
          </a:p>
          <a:p>
            <a:r>
              <a:rPr lang="en-US" dirty="0"/>
              <a:t>Simply speaking, we can see gradual semantics as a function, which takes the base score</a:t>
            </a:r>
            <a:r>
              <a:rPr lang="en-US" b="1" dirty="0"/>
              <a:t>s</a:t>
            </a:r>
            <a:r>
              <a:rPr lang="en-US" dirty="0"/>
              <a:t> as the input and compute the final strength</a:t>
            </a:r>
            <a:r>
              <a:rPr lang="en-US" b="1" dirty="0"/>
              <a:t>s </a:t>
            </a:r>
            <a:r>
              <a:rPr lang="en-US" dirty="0"/>
              <a:t>as the output.</a:t>
            </a:r>
          </a:p>
          <a:p>
            <a:r>
              <a:rPr lang="en-US" dirty="0"/>
              <a:t>We</a:t>
            </a:r>
            <a:r>
              <a:rPr lang="zh-CN" altLang="en-US" dirty="0"/>
              <a:t> </a:t>
            </a:r>
            <a:r>
              <a:rPr lang="en-US" altLang="zh-CN" dirty="0"/>
              <a:t>use</a:t>
            </a:r>
            <a:r>
              <a:rPr lang="zh-CN" altLang="en-US" dirty="0"/>
              <a:t> </a:t>
            </a:r>
            <a:r>
              <a:rPr lang="en-US" altLang="zh-CN" dirty="0"/>
              <a:t>tau</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base</a:t>
            </a:r>
            <a:r>
              <a:rPr lang="zh-CN" altLang="en-US" dirty="0"/>
              <a:t> </a:t>
            </a:r>
            <a:r>
              <a:rPr lang="en-US" altLang="zh-CN" dirty="0"/>
              <a:t>scores</a:t>
            </a:r>
            <a:r>
              <a:rPr lang="zh-CN" altLang="en-US" dirty="0"/>
              <a:t> </a:t>
            </a:r>
            <a:r>
              <a:rPr lang="en-US" altLang="zh-CN" dirty="0"/>
              <a:t>and</a:t>
            </a:r>
            <a:r>
              <a:rPr lang="zh-CN" altLang="en-US" dirty="0"/>
              <a:t> </a:t>
            </a:r>
            <a:r>
              <a:rPr lang="en-US" altLang="zh-CN" dirty="0"/>
              <a:t>sigma</a:t>
            </a:r>
            <a:r>
              <a:rPr lang="zh-CN" altLang="en-US" dirty="0"/>
              <a:t> </a:t>
            </a:r>
            <a:r>
              <a:rPr lang="en-US" altLang="zh-CN" dirty="0"/>
              <a:t>to</a:t>
            </a:r>
            <a:r>
              <a:rPr lang="zh-CN" altLang="en-US" dirty="0"/>
              <a:t> </a:t>
            </a:r>
            <a:r>
              <a:rPr lang="en-US" altLang="zh-CN" dirty="0"/>
              <a:t>denote</a:t>
            </a:r>
            <a:r>
              <a:rPr lang="zh-CN" altLang="en-US" dirty="0"/>
              <a:t> </a:t>
            </a:r>
            <a:r>
              <a:rPr lang="en-US" altLang="zh-CN" dirty="0"/>
              <a:t>the</a:t>
            </a:r>
            <a:r>
              <a:rPr lang="zh-CN" altLang="en-US" dirty="0"/>
              <a:t> </a:t>
            </a:r>
            <a:r>
              <a:rPr lang="en-US" altLang="zh-CN" dirty="0"/>
              <a:t>final</a:t>
            </a:r>
            <a:r>
              <a:rPr lang="zh-CN" altLang="en-US" dirty="0"/>
              <a:t> </a:t>
            </a:r>
            <a:r>
              <a:rPr lang="en-US" altLang="zh-CN" dirty="0"/>
              <a:t>strengths of the arguments.</a:t>
            </a:r>
          </a:p>
          <a:p>
            <a:endParaRPr lang="en-US" altLang="zh-CN" b="0" dirty="0"/>
          </a:p>
          <a:p>
            <a:r>
              <a:rPr lang="en-US" altLang="zh-CN" b="0" dirty="0"/>
              <a:t>As the </a:t>
            </a:r>
            <a:r>
              <a:rPr lang="en-US" altLang="zh-CN" b="1" dirty="0"/>
              <a:t>computing</a:t>
            </a:r>
            <a:r>
              <a:rPr lang="en-US" altLang="zh-CN" dirty="0"/>
              <a:t> process as it  is not important here, so I will skip it.</a:t>
            </a:r>
            <a:endParaRPr lang="en-US" dirty="0"/>
          </a:p>
        </p:txBody>
      </p:sp>
      <p:sp>
        <p:nvSpPr>
          <p:cNvPr id="4" name="Slide Number Placeholder 3">
            <a:extLst>
              <a:ext uri="{FF2B5EF4-FFF2-40B4-BE49-F238E27FC236}">
                <a16:creationId xmlns:a16="http://schemas.microsoft.com/office/drawing/2014/main" id="{51C6F1DF-AF7A-F647-0D68-178FCE66A358}"/>
              </a:ext>
            </a:extLst>
          </p:cNvPr>
          <p:cNvSpPr>
            <a:spLocks noGrp="1"/>
          </p:cNvSpPr>
          <p:nvPr>
            <p:ph type="sldNum" sz="quarter" idx="5"/>
          </p:nvPr>
        </p:nvSpPr>
        <p:spPr/>
        <p:txBody>
          <a:bodyPr/>
          <a:lstStyle/>
          <a:p>
            <a:fld id="{877663E2-27CE-4C79-91D3-7F5C4262D57F}" type="slidenum">
              <a:rPr lang="en-US" smtClean="0"/>
              <a:t>7</a:t>
            </a:fld>
            <a:endParaRPr lang="en-US"/>
          </a:p>
        </p:txBody>
      </p:sp>
    </p:spTree>
    <p:extLst>
      <p:ext uri="{BB962C8B-B14F-4D97-AF65-F5344CB8AC3E}">
        <p14:creationId xmlns:p14="http://schemas.microsoft.com/office/powerpoint/2010/main" val="351843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747A4-CD79-AB2F-A735-63D66A224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E8FD8-0313-21D0-FDAC-F3B63AA86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A9121-A36C-D578-6068-B18413F2FD95}"/>
              </a:ext>
            </a:extLst>
          </p:cNvPr>
          <p:cNvSpPr>
            <a:spLocks noGrp="1"/>
          </p:cNvSpPr>
          <p:nvPr>
            <p:ph type="body" idx="1"/>
          </p:nvPr>
        </p:nvSpPr>
        <p:spPr/>
        <p:txBody>
          <a:bodyPr/>
          <a:lstStyle/>
          <a:p>
            <a:pPr>
              <a:lnSpc>
                <a:spcPct val="120000"/>
              </a:lnSpc>
            </a:pPr>
            <a:r>
              <a:rPr lang="en-US" altLang="zh-CN" sz="1200" dirty="0">
                <a:latin typeface="Calibri" panose="020F0502020204030204" pitchFamily="34" charset="0"/>
                <a:ea typeface="Calibri" panose="020F0502020204030204" pitchFamily="34" charset="0"/>
                <a:cs typeface="Calibri" panose="020F0502020204030204" pitchFamily="34" charset="0"/>
              </a:rPr>
              <a:t>QBAFs can provide </a:t>
            </a:r>
            <a:r>
              <a:rPr lang="en-US" altLang="zh-CN" sz="1200" i="1" dirty="0">
                <a:solidFill>
                  <a:srgbClr val="C00000"/>
                </a:solidFill>
                <a:latin typeface="Calibri" panose="020F0502020204030204" pitchFamily="34" charset="0"/>
                <a:ea typeface="Calibri" panose="020F0502020204030204" pitchFamily="34" charset="0"/>
                <a:cs typeface="Calibri" panose="020F0502020204030204" pitchFamily="34" charset="0"/>
              </a:rPr>
              <a:t>qualitative </a:t>
            </a:r>
            <a:r>
              <a:rPr lang="en-US" altLang="zh-CN" sz="1200" dirty="0">
                <a:solidFill>
                  <a:srgbClr val="7B68EE"/>
                </a:solidFill>
                <a:latin typeface="Calibri" panose="020F0502020204030204" pitchFamily="34" charset="0"/>
                <a:ea typeface="Calibri" panose="020F0502020204030204" pitchFamily="34" charset="0"/>
                <a:cs typeface="Calibri" panose="020F0502020204030204" pitchFamily="34" charset="0"/>
              </a:rPr>
              <a:t>explanations</a:t>
            </a:r>
            <a:r>
              <a:rPr lang="en-US" altLang="zh-CN" sz="1200" dirty="0">
                <a:latin typeface="Calibri" panose="020F0502020204030204" pitchFamily="34" charset="0"/>
                <a:ea typeface="Calibri" panose="020F0502020204030204" pitchFamily="34" charset="0"/>
                <a:cs typeface="Calibri" panose="020F0502020204030204" pitchFamily="34" charset="0"/>
              </a:rPr>
              <a:t> through their transparent structures, but they fail to provide </a:t>
            </a:r>
            <a:r>
              <a:rPr lang="en-US" altLang="zh-CN" sz="1200" i="1" dirty="0">
                <a:solidFill>
                  <a:srgbClr val="C00000"/>
                </a:solidFill>
                <a:latin typeface="Calibri" panose="020F0502020204030204" pitchFamily="34" charset="0"/>
                <a:ea typeface="Calibri" panose="020F0502020204030204" pitchFamily="34" charset="0"/>
                <a:cs typeface="Calibri" panose="020F0502020204030204" pitchFamily="34" charset="0"/>
              </a:rPr>
              <a:t>quantitative</a:t>
            </a:r>
            <a:r>
              <a:rPr lang="en-US" altLang="zh-CN" sz="1200" dirty="0">
                <a:latin typeface="Calibri" panose="020F0502020204030204" pitchFamily="34" charset="0"/>
                <a:ea typeface="Calibri" panose="020F0502020204030204" pitchFamily="34" charset="0"/>
                <a:cs typeface="Calibri" panose="020F0502020204030204" pitchFamily="34" charset="0"/>
              </a:rPr>
              <a:t> explanations.</a:t>
            </a:r>
          </a:p>
        </p:txBody>
      </p:sp>
      <p:sp>
        <p:nvSpPr>
          <p:cNvPr id="4" name="Slide Number Placeholder 3">
            <a:extLst>
              <a:ext uri="{FF2B5EF4-FFF2-40B4-BE49-F238E27FC236}">
                <a16:creationId xmlns:a16="http://schemas.microsoft.com/office/drawing/2014/main" id="{73EABF1E-DC4C-7FEE-CDC4-28DFF28DF7D3}"/>
              </a:ext>
            </a:extLst>
          </p:cNvPr>
          <p:cNvSpPr>
            <a:spLocks noGrp="1"/>
          </p:cNvSpPr>
          <p:nvPr>
            <p:ph type="sldNum" sz="quarter" idx="5"/>
          </p:nvPr>
        </p:nvSpPr>
        <p:spPr/>
        <p:txBody>
          <a:bodyPr/>
          <a:lstStyle/>
          <a:p>
            <a:fld id="{877663E2-27CE-4C79-91D3-7F5C4262D57F}" type="slidenum">
              <a:rPr lang="en-US" smtClean="0"/>
              <a:t>8</a:t>
            </a:fld>
            <a:endParaRPr lang="en-US"/>
          </a:p>
        </p:txBody>
      </p:sp>
    </p:spTree>
    <p:extLst>
      <p:ext uri="{BB962C8B-B14F-4D97-AF65-F5344CB8AC3E}">
        <p14:creationId xmlns:p14="http://schemas.microsoft.com/office/powerpoint/2010/main" val="1074110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E91F-6750-E258-4A5E-4D875FBE4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952D6-E07C-C79E-6555-15B66698A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E1C59-0A99-E778-92AB-7F498E8262F8}"/>
              </a:ext>
            </a:extLst>
          </p:cNvPr>
          <p:cNvSpPr>
            <a:spLocks noGrp="1"/>
          </p:cNvSpPr>
          <p:nvPr>
            <p:ph type="body" idx="1"/>
          </p:nvPr>
        </p:nvSpPr>
        <p:spPr/>
        <p:txBody>
          <a:bodyPr/>
          <a:lstStyle/>
          <a:p>
            <a:r>
              <a:rPr lang="en-US" dirty="0"/>
              <a:t>Now, I will show </a:t>
            </a:r>
            <a:r>
              <a:rPr lang="en-US" altLang="zh-CN" dirty="0"/>
              <a:t>an example of applying Relation Attributions explanations to the previous QBAF.</a:t>
            </a:r>
          </a:p>
          <a:p>
            <a:endParaRPr lang="en-US" altLang="zh-CN" dirty="0"/>
          </a:p>
          <a:p>
            <a:r>
              <a:rPr lang="en-US" dirty="0"/>
              <a:t>Suppose that we want to explain the argument alpha.</a:t>
            </a:r>
          </a:p>
          <a:p>
            <a:endParaRPr lang="en-US" dirty="0"/>
          </a:p>
          <a:p>
            <a:r>
              <a:rPr lang="en-US" dirty="0"/>
              <a:t>To be clear, we labelled the edges with r1-r5.</a:t>
            </a:r>
          </a:p>
          <a:p>
            <a:endParaRPr lang="en-US" dirty="0"/>
          </a:p>
          <a:p>
            <a:r>
              <a:rPr lang="en-US" dirty="0"/>
              <a:t>Then we applied our method and got the results here: </a:t>
            </a:r>
          </a:p>
          <a:p>
            <a:endParaRPr lang="en-US" dirty="0"/>
          </a:p>
          <a:p>
            <a:r>
              <a:rPr lang="en-US" dirty="0"/>
              <a:t>We see that we have three blue edges, which means that they </a:t>
            </a:r>
            <a:r>
              <a:rPr lang="en-US" b="1" dirty="0"/>
              <a:t>have</a:t>
            </a:r>
            <a:r>
              <a:rPr lang="en-US" dirty="0"/>
              <a:t> positive influence, and we have two red edges which means that </a:t>
            </a:r>
            <a:r>
              <a:rPr lang="en-US" b="1" dirty="0"/>
              <a:t>have</a:t>
            </a:r>
            <a:r>
              <a:rPr lang="en-US" dirty="0"/>
              <a:t> negative influence </a:t>
            </a:r>
            <a:r>
              <a:rPr lang="en-US" b="1" dirty="0"/>
              <a:t>on</a:t>
            </a:r>
            <a:r>
              <a:rPr lang="en-US" dirty="0"/>
              <a:t> the alpha.</a:t>
            </a:r>
          </a:p>
          <a:p>
            <a:endParaRPr lang="en-US" dirty="0"/>
          </a:p>
          <a:p>
            <a:r>
              <a:rPr lang="en-US" dirty="0"/>
              <a:t>Among positive contributions, r1 and r2 are the main contributors, this is because gamma directly supports alpha through r1 and delta directly supports alpha through r2.</a:t>
            </a:r>
          </a:p>
          <a:p>
            <a:endParaRPr lang="en-US" dirty="0"/>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As for r3, since gamma supports delta, and delta supports alpha, so gamma indirectly supports alpha through r3 and r2, so r3 has a positive influence on alpha, </a:t>
            </a:r>
          </a:p>
          <a:p>
            <a:pPr marL="0" marR="0" lvl="0" indent="0" algn="l" defTabSz="914353" rtl="0" eaLnBrk="1" fontAlgn="auto" latinLnBrk="0" hangingPunct="1">
              <a:lnSpc>
                <a:spcPct val="100000"/>
              </a:lnSpc>
              <a:spcBef>
                <a:spcPts val="0"/>
              </a:spcBef>
              <a:spcAft>
                <a:spcPts val="0"/>
              </a:spcAft>
              <a:buClrTx/>
              <a:buSzTx/>
              <a:buFontTx/>
              <a:buNone/>
              <a:tabLst/>
              <a:defRPr/>
            </a:pPr>
            <a:r>
              <a:rPr lang="en-US" dirty="0"/>
              <a:t>but r3</a:t>
            </a:r>
            <a:r>
              <a:rPr lang="zh-CN" altLang="en-US" dirty="0"/>
              <a:t> </a:t>
            </a:r>
            <a:r>
              <a:rPr lang="en-US" altLang="zh-CN" dirty="0"/>
              <a:t>is</a:t>
            </a:r>
            <a:r>
              <a:rPr lang="en-US" dirty="0"/>
              <a:t> not directly connected to alpha, so the magnitude is less than that of r1 and r2.</a:t>
            </a:r>
          </a:p>
          <a:p>
            <a:endParaRPr lang="en-US" dirty="0"/>
          </a:p>
          <a:p>
            <a:r>
              <a:rPr lang="en-US" dirty="0"/>
              <a:t>Among negative contributors, r5 is the main contributor as beta directly attacks alpha through r5;</a:t>
            </a:r>
          </a:p>
          <a:p>
            <a:endParaRPr lang="en-US" dirty="0"/>
          </a:p>
          <a:p>
            <a:r>
              <a:rPr lang="en-US" dirty="0"/>
              <a:t>R4 is a minor negative contributor because beta attacks delta, and delta is a supporter of alpha, so beta indirectly attacks alpha through r4 and r2.</a:t>
            </a:r>
          </a:p>
          <a:p>
            <a:endParaRPr lang="en-US" dirty="0"/>
          </a:p>
          <a:p>
            <a:r>
              <a:rPr lang="en-US" altLang="zh-CN" dirty="0"/>
              <a:t>Here, what is worth mentioning is that if we sum up all the relation attributions, then the sum exactly equals to the difference between the base score and final strength of alpha, </a:t>
            </a:r>
          </a:p>
          <a:p>
            <a:r>
              <a:rPr lang="en-US" altLang="zh-CN" dirty="0"/>
              <a:t>which explains how the base score changes to the final strength under the evaluation of gradual semantics.</a:t>
            </a:r>
            <a:endParaRPr lang="en-US" dirty="0"/>
          </a:p>
        </p:txBody>
      </p:sp>
      <p:sp>
        <p:nvSpPr>
          <p:cNvPr id="4" name="Slide Number Placeholder 3">
            <a:extLst>
              <a:ext uri="{FF2B5EF4-FFF2-40B4-BE49-F238E27FC236}">
                <a16:creationId xmlns:a16="http://schemas.microsoft.com/office/drawing/2014/main" id="{7F32122E-A1F9-1684-B790-F250A6367C9B}"/>
              </a:ext>
            </a:extLst>
          </p:cNvPr>
          <p:cNvSpPr>
            <a:spLocks noGrp="1"/>
          </p:cNvSpPr>
          <p:nvPr>
            <p:ph type="sldNum" sz="quarter" idx="5"/>
          </p:nvPr>
        </p:nvSpPr>
        <p:spPr/>
        <p:txBody>
          <a:bodyPr/>
          <a:lstStyle/>
          <a:p>
            <a:fld id="{877663E2-27CE-4C79-91D3-7F5C4262D57F}" type="slidenum">
              <a:rPr lang="en-US" smtClean="0"/>
              <a:t>9</a:t>
            </a:fld>
            <a:endParaRPr lang="en-US"/>
          </a:p>
        </p:txBody>
      </p:sp>
    </p:spTree>
    <p:extLst>
      <p:ext uri="{BB962C8B-B14F-4D97-AF65-F5344CB8AC3E}">
        <p14:creationId xmlns:p14="http://schemas.microsoft.com/office/powerpoint/2010/main" val="225425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95842ADC-B7D6-4A16-B575-1A87671A8983}" type="datetime1">
              <a:rPr lang="en-GB" smtClean="0"/>
              <a:t>23/10/2025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3F21E9F4-0A0C-47B3-9AC3-2D2F2BCCE67C}" type="datetime1">
              <a:rPr lang="en-GB" smtClean="0"/>
              <a:t>23/10/2025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DD11A2F3-701A-4EB2-A262-DB275AACF943}" type="datetime1">
              <a:rPr lang="en-GB" smtClean="0"/>
              <a:t>23/10/2025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F7252AC9-DB3B-465F-AA9F-ACB1F0B6BF3A}"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D1B3FE40-E64B-4A9D-AE6A-DAB04BB7CA45}"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1F8E0900-9D7A-4C93-8E53-45D9E4EF7995}" type="datetime1">
              <a:rPr lang="en-GB" smtClean="0"/>
              <a:t>23/10/2025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832CC499-4CEE-4F8B-B68B-C393129FCB86}"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2CB6C170-4BBE-4CDA-BC9F-FF62B16DC9D9}"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37EFA95B-E7CC-4B97-86D3-6103B30D98B3}"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5B611C98-C266-4ACD-A928-2983D274EC44}"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C3CC0732-2E95-AE1D-13E5-F7FFC7BB0ED9}"/>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B23B7754-16F2-46F9-A7CF-4C313CD6E6A7}"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4FFFCC5-CBB5-47AA-B31F-805398756815}" type="datetime1">
              <a:rPr lang="en-GB" smtClean="0"/>
              <a:t>23/10/2025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GB"/>
              <a:t>Click icon to add picture</a:t>
            </a:r>
            <a:endParaRPr lang="en-US"/>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GB"/>
              <a:t>Click icon to add picture</a:t>
            </a:r>
            <a:endParaRPr lang="en-US"/>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GB"/>
              <a:t>Click icon to add picture</a:t>
            </a:r>
            <a:endParaRPr lang="en-US"/>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26423D09-C0C0-4490-AE56-52DD3B471DFC}" type="datetime1">
              <a:rPr lang="en-GB" smtClean="0"/>
              <a:t>23/10/2025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26698853-F0D1-4026-9852-DC9D3DF07135}" type="datetime1">
              <a:rPr lang="en-GB" smtClean="0"/>
              <a:t>23/10/2025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226D61A0-3456-48C3-A502-E0BD1AB3B3B9}" type="datetime1">
              <a:rPr lang="en-GB" smtClean="0"/>
              <a:t>23/10/2025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fld id="{C3366407-B5F5-4FD6-A1C8-41E1BB80A64F}" type="datetime1">
              <a:rPr lang="en-GB" smtClean="0"/>
              <a:t>23/10/2025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EDE983C3-70A9-4522-A8D9-6B7D521BA6AE}" type="datetime1">
              <a:rPr lang="en-GB" smtClean="0"/>
              <a:t>23/10/2025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1358DBE1-050E-40B9-9CDE-EFAA19E04D44}" type="datetime1">
              <a:rPr lang="en-GB" smtClean="0"/>
              <a:t>23/10/2025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323E26CA-821C-461E-86CC-52552E9B3669}" type="datetime1">
              <a:rPr lang="en-GB" smtClean="0"/>
              <a:t>23/10/2025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fld id="{4DF0BE9B-0036-4E9B-86B8-2ECFC8E17891}" type="datetime1">
              <a:rPr lang="en-GB" smtClean="0"/>
              <a:t>23/10/2025</a:t>
            </a:fld>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GB"/>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522D6F08-46E5-5EA7-E3A2-67645E5C7D60}"/>
              </a:ext>
            </a:extLst>
          </p:cNvPr>
          <p:cNvSpPr>
            <a:spLocks noGrp="1"/>
          </p:cNvSpPr>
          <p:nvPr>
            <p:ph type="body" sz="quarter" idx="10"/>
          </p:nvPr>
        </p:nvSpPr>
        <p:spPr>
          <a:xfrm>
            <a:off x="330271" y="5789336"/>
            <a:ext cx="5579198" cy="740845"/>
          </a:xfrm>
        </p:spPr>
        <p:txBody>
          <a:bodyPr anchor="b"/>
          <a:lstStyle>
            <a:lvl1pPr>
              <a:defRPr sz="22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92498C5B-A5E3-485D-8196-037B60699883}"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E03FE597-CC4A-42A4-A585-7E35C2E918E2}"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5F93655-1AB9-4E55-9F06-51524C30B964}"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GB"/>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F88E19A-A708-4990-9A1E-8DBC8A50EA65}"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26B0359-A533-4D6B-9C94-2E50BB823BDC}"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13AC2B63-9D2F-4952-A51A-43A5075085E0}"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GB"/>
              <a:t>Click icon to add picture</a:t>
            </a:r>
            <a:endParaRPr lang="en-US"/>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9B4CC7C-D83F-4E31-A939-798BB72988DB}"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AD1EB5BB-B04F-4F0A-8FE9-FF52AB6037DA}"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DA98A661-66C6-4C3D-AF4A-CBA0ECB693A4}"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GB"/>
              <a:t>Click icon to add picture</a:t>
            </a:r>
            <a:endParaRPr lang="en-US"/>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GB"/>
              <a:t>Click icon to add picture</a:t>
            </a:r>
            <a:endParaRPr lang="en-US"/>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GB"/>
              <a:t>Click to edit Master title style</a:t>
            </a:r>
            <a:endParaRPr lang="en-US"/>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GB"/>
              <a:t>Click icon to add picture</a:t>
            </a:r>
            <a:endParaRPr lang="en-US"/>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GB"/>
              <a:t>Click icon to add picture</a:t>
            </a:r>
            <a:endParaRPr lang="en-US"/>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GB"/>
              <a:t>Click icon to add picture</a:t>
            </a:r>
            <a:endParaRPr lang="en-US"/>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GB"/>
              <a:t>Click icon to add picture</a:t>
            </a:r>
            <a:endParaRPr lang="en-US"/>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GB"/>
              <a:t>Click icon to add picture</a:t>
            </a:r>
            <a:endParaRPr lang="en-US"/>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GB"/>
              <a:t>Click icon to add picture</a:t>
            </a:r>
            <a:endParaRPr lang="en-US"/>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AFCEEC86-7DEA-4A60-AE44-3850D3A49EDE}"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AE7C5DD9-4903-8E37-9C71-518439271A75}"/>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83348B2-E504-4DE0-93EA-4CF78B4A77FF}"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39FBE6FD-9088-4B17-A10C-5C6AAFDC2748}"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7014F76B-6A96-4084-A87C-319E17D1F7B3}"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99335905-800E-4AEE-96D9-650CEFCD1285}"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F504C41F-4613-4E28-97F5-4ADCE7C23DE6}" type="datetime1">
              <a:rPr lang="en-GB" smtClean="0"/>
              <a:t>23/10/2025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C21CC0D9-BB94-4495-B064-A4C11CF8297A}" type="datetime1">
              <a:rPr lang="en-GB" smtClean="0"/>
              <a:t>23/10/2025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9B96D562-B265-49D2-8780-52BAC9A4E6B1}" type="datetime1">
              <a:rPr lang="en-GB" smtClean="0"/>
              <a:t>23/10/2025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896537F7-D6DE-4484-BB22-D4B2610E1B69}" type="datetime1">
              <a:rPr lang="en-GB" smtClean="0"/>
              <a:t>23/10/2025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GB"/>
              <a:t>Click icon to add picture</a:t>
            </a:r>
            <a:endParaRPr lang="en-US"/>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GB"/>
              <a:t>Click icon to add picture</a:t>
            </a:r>
            <a:endParaRPr lang="en-US"/>
          </a:p>
        </p:txBody>
      </p:sp>
    </p:spTree>
    <p:extLst>
      <p:ext uri="{BB962C8B-B14F-4D97-AF65-F5344CB8AC3E}">
        <p14:creationId xmlns:p14="http://schemas.microsoft.com/office/powerpoint/2010/main" val="29604334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GB"/>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
        <p:nvSpPr>
          <p:cNvPr id="2" name="Text Placeholder 17">
            <a:extLst>
              <a:ext uri="{FF2B5EF4-FFF2-40B4-BE49-F238E27FC236}">
                <a16:creationId xmlns:a16="http://schemas.microsoft.com/office/drawing/2014/main" id="{8079AE91-4ABF-A9AC-DD3E-25CF3D141B1F}"/>
              </a:ext>
            </a:extLst>
          </p:cNvPr>
          <p:cNvSpPr>
            <a:spLocks noGrp="1"/>
          </p:cNvSpPr>
          <p:nvPr>
            <p:ph type="body" sz="quarter" idx="10"/>
          </p:nvPr>
        </p:nvSpPr>
        <p:spPr>
          <a:xfrm>
            <a:off x="330271" y="5789336"/>
            <a:ext cx="5579198" cy="740845"/>
          </a:xfrm>
        </p:spPr>
        <p:txBody>
          <a:bodyPr anchor="b"/>
          <a:lstStyle>
            <a:lvl1pPr>
              <a:defRPr sz="22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6E1CB8A6-5DB1-3B99-A9F8-9597AF152C7E}"/>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FC459D86-11D8-7A68-1B53-2B86FE4F7E1B}"/>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374EB628-65B8-A8C0-3304-77AF961E91F9}"/>
              </a:ext>
            </a:extLst>
          </p:cNvPr>
          <p:cNvSpPr>
            <a:spLocks noGrp="1"/>
          </p:cNvSpPr>
          <p:nvPr>
            <p:ph type="body" sz="quarter" idx="10"/>
          </p:nvPr>
        </p:nvSpPr>
        <p:spPr>
          <a:xfrm>
            <a:off x="330271" y="5789336"/>
            <a:ext cx="5579198" cy="740845"/>
          </a:xfrm>
        </p:spPr>
        <p:txBody>
          <a:bodyPr anchor="b"/>
          <a:lstStyle>
            <a:lvl1pPr>
              <a:defRPr sz="2000">
                <a:solidFill>
                  <a:schemeClr val="accent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GB"/>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67F605DF-643C-8B14-6DAD-2EA5E33ACE68}"/>
              </a:ext>
            </a:extLst>
          </p:cNvPr>
          <p:cNvSpPr>
            <a:spLocks noGrp="1"/>
          </p:cNvSpPr>
          <p:nvPr>
            <p:ph type="body" sz="quarter" idx="10"/>
          </p:nvPr>
        </p:nvSpPr>
        <p:spPr>
          <a:xfrm>
            <a:off x="330271" y="5789336"/>
            <a:ext cx="5579198" cy="740845"/>
          </a:xfrm>
        </p:spPr>
        <p:txBody>
          <a:bodyPr anchor="b"/>
          <a:lstStyle>
            <a:lvl1pPr>
              <a:defRPr sz="2000">
                <a:solidFill>
                  <a:schemeClr val="bg1"/>
                </a:solidFill>
                <a:latin typeface="Imperial Sans Text Medium" panose="020B0603020202020204" pitchFamily="34" charset="0"/>
                <a:ea typeface="Inter Medium" panose="02000503000000020004" pitchFamily="2" charset="0"/>
              </a:defRPr>
            </a:lvl1pPr>
            <a:lvl2pPr>
              <a:defRPr sz="2200">
                <a:solidFill>
                  <a:schemeClr val="accent1"/>
                </a:solidFill>
                <a:latin typeface="+mn-lt"/>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marL="1714412" indent="0">
              <a:buNone/>
              <a:defRPr>
                <a:latin typeface="+mn-lt"/>
              </a:defRPr>
            </a:lvl6pPr>
          </a:lstStyle>
          <a:p>
            <a:pPr lvl="0"/>
            <a:r>
              <a:rPr lang="en-GB"/>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48DEEB91-768B-44BE-9E6A-E1A19C478493}" type="datetime1">
              <a:rPr lang="en-GB" smtClean="0"/>
              <a:t>23/10/2025</a:t>
            </a:fld>
            <a:endParaRPr lang="en-GB" dirty="0"/>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dirty="0"/>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dirty="0"/>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45CAC8A5-DC6B-456D-B76C-4EC7A2BEC269}" type="datetime1">
              <a:rPr lang="en-GB" smtClean="0"/>
              <a:t>23/10/2025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A8E01A79-DE88-4A1A-A008-3C0343FDC272}" type="datetime1">
              <a:rPr lang="en-GB" smtClean="0"/>
              <a:t>23/10/2025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20848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70AABB5F-0E34-4011-B55B-F003C1D938BE}" type="datetime1">
              <a:rPr lang="en-GB" smtClean="0"/>
              <a:t>23/10/2025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20140D3B-15B1-454B-AFF4-E5E751ED3EA5}" type="datetime1">
              <a:rPr lang="en-GB" smtClean="0"/>
              <a:t>23/10/2025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EE4B3623-E2C4-4E9B-A4F7-3133D9CA8D90}" type="datetime1">
              <a:rPr lang="en-GB" smtClean="0"/>
              <a:t>23/10/2025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DF22419F-E689-41CC-A824-BBFC4BAB9A42}" type="datetime1">
              <a:rPr lang="en-GB" smtClean="0"/>
              <a:t>23/10/2025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A0D6B416-A952-4897-8A3C-BE8425A76295}" type="datetime1">
              <a:rPr lang="en-GB" smtClean="0"/>
              <a:t>23/10/2025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612202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E063E4B2-B2CA-49DB-9446-0CDB475CF559}" type="datetime1">
              <a:rPr lang="en-GB" smtClean="0"/>
              <a:t>23/10/2025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3483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fld id="{9799E464-45E7-43FC-94E9-4C95C70CB3B9}" type="datetime1">
              <a:rPr lang="en-GB" smtClean="0"/>
              <a:t>23/10/2025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fld id="{2C123FC6-202F-4CBC-9659-9367C1A20A93}" type="datetime1">
              <a:rPr lang="en-GB" smtClean="0"/>
              <a:t>23/10/2025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p:transition>
    <p:fade/>
  </p:transition>
  <p:hf hdr="0" ftr="0" dt="0"/>
  <p:txStyles>
    <p:title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06" userDrawn="1">
          <p15:clr>
            <a:srgbClr val="F26B43"/>
          </p15:clr>
        </p15:guide>
        <p15:guide id="4" pos="7475" userDrawn="1">
          <p15:clr>
            <a:srgbClr val="F26B43"/>
          </p15:clr>
        </p15:guide>
        <p15:guide id="5" orient="horz" pos="207" userDrawn="1">
          <p15:clr>
            <a:srgbClr val="F26B43"/>
          </p15:clr>
        </p15:guide>
        <p15:guide id="6" orient="horz" pos="4114" userDrawn="1">
          <p15:clr>
            <a:srgbClr val="F26B43"/>
          </p15:clr>
        </p15:guide>
        <p15:guide id="7" orient="horz" pos="3944" userDrawn="1">
          <p15:clr>
            <a:srgbClr val="F26B43"/>
          </p15:clr>
        </p15:guide>
        <p15:guide id="8" orient="horz" pos="879" userDrawn="1">
          <p15:clr>
            <a:srgbClr val="F26B43"/>
          </p15:clr>
        </p15:guide>
        <p15:guide id="9" pos="3723" userDrawn="1">
          <p15:clr>
            <a:srgbClr val="F26B43"/>
          </p15:clr>
        </p15:guide>
        <p15:guide id="10" pos="39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7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0.png"/><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180.png"/><Relationship Id="rId4" Type="http://schemas.openxmlformats.org/officeDocument/2006/relationships/image" Target="../media/image17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20.png"/></Relationships>
</file>

<file path=ppt/slides/_rels/slide3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181.png"/><Relationship Id="rId4" Type="http://schemas.openxmlformats.org/officeDocument/2006/relationships/image" Target="../media/image170.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30.png"/><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54.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C6C70-3B0C-690C-2FF8-30ECEE796F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08A084-C83B-B1BA-F1C8-58ED2C96F318}"/>
              </a:ext>
            </a:extLst>
          </p:cNvPr>
          <p:cNvSpPr>
            <a:spLocks noGrp="1"/>
          </p:cNvSpPr>
          <p:nvPr>
            <p:ph type="subTitle" idx="1"/>
          </p:nvPr>
        </p:nvSpPr>
        <p:spPr>
          <a:xfrm>
            <a:off x="877092" y="2106652"/>
            <a:ext cx="10437816" cy="1322348"/>
          </a:xfrm>
        </p:spPr>
        <p: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On </a:t>
            </a:r>
            <a:r>
              <a:rPr lang="en-US" dirty="0">
                <a:latin typeface="Calibri" panose="020F0502020204030204" pitchFamily="34" charset="0"/>
                <a:ea typeface="Calibri" panose="020F0502020204030204" pitchFamily="34" charset="0"/>
                <a:cs typeface="Calibri" panose="020F0502020204030204" pitchFamily="34" charset="0"/>
              </a:rPr>
              <a:t>Explaining Quantitative Bipolar Argumentation Frameworks (QBAFs)</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D8590196-1683-86F1-9CB4-80E5FB8111EC}"/>
              </a:ext>
            </a:extLst>
          </p:cNvPr>
          <p:cNvSpPr>
            <a:spLocks noGrp="1"/>
          </p:cNvSpPr>
          <p:nvPr>
            <p:ph type="body" sz="quarter" idx="10"/>
          </p:nvPr>
        </p:nvSpPr>
        <p:spPr>
          <a:xfrm>
            <a:off x="2208178" y="4337363"/>
            <a:ext cx="7775643" cy="1818442"/>
          </a:xfrm>
        </p:spPr>
        <p:txBody>
          <a:bodyPr/>
          <a:lstStyle/>
          <a:p>
            <a:pPr algn="ctr"/>
            <a:r>
              <a:rPr lang="it-IT" sz="2800" dirty="0">
                <a:latin typeface="Calibri" panose="020F0502020204030204" pitchFamily="34" charset="0"/>
                <a:ea typeface="Calibri" panose="020F0502020204030204" pitchFamily="34" charset="0"/>
                <a:cs typeface="Calibri" panose="020F0502020204030204" pitchFamily="34" charset="0"/>
              </a:rPr>
              <a:t>Dr Xiang Yin</a:t>
            </a:r>
          </a:p>
          <a:p>
            <a:pPr algn="ctr"/>
            <a:r>
              <a:rPr lang="it-IT" sz="2800" dirty="0">
                <a:latin typeface="Calibri" panose="020F0502020204030204" pitchFamily="34" charset="0"/>
                <a:ea typeface="Calibri" panose="020F0502020204030204" pitchFamily="34" charset="0"/>
                <a:cs typeface="Calibri" panose="020F0502020204030204" pitchFamily="34" charset="0"/>
              </a:rPr>
              <a:t>Research Associate, Department of Computing</a:t>
            </a:r>
          </a:p>
          <a:p>
            <a:pPr algn="ctr"/>
            <a:r>
              <a:rPr lang="it-IT" sz="2800" dirty="0">
                <a:latin typeface="Calibri" panose="020F0502020204030204" pitchFamily="34" charset="0"/>
                <a:ea typeface="Calibri" panose="020F0502020204030204" pitchFamily="34" charset="0"/>
                <a:cs typeface="Calibri" panose="020F0502020204030204" pitchFamily="34" charset="0"/>
              </a:rPr>
              <a:t>Imperial College London, UK</a:t>
            </a:r>
          </a:p>
          <a:p>
            <a:pPr algn="ctr"/>
            <a:r>
              <a:rPr lang="it-IT" sz="2800" dirty="0">
                <a:latin typeface="Calibri" panose="020F0502020204030204" pitchFamily="34" charset="0"/>
                <a:ea typeface="Calibri" panose="020F0502020204030204" pitchFamily="34" charset="0"/>
                <a:cs typeface="Calibri" panose="020F0502020204030204" pitchFamily="34" charset="0"/>
              </a:rPr>
              <a:t>23/10/2025</a:t>
            </a:r>
          </a:p>
        </p:txBody>
      </p:sp>
    </p:spTree>
    <p:extLst>
      <p:ext uri="{BB962C8B-B14F-4D97-AF65-F5344CB8AC3E}">
        <p14:creationId xmlns:p14="http://schemas.microsoft.com/office/powerpoint/2010/main" val="266826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A2857-4C3E-F2C2-5BD1-40EC75DE6819}"/>
            </a:ext>
          </a:extLst>
        </p:cNvPr>
        <p:cNvGrpSpPr/>
        <p:nvPr/>
      </p:nvGrpSpPr>
      <p:grpSpPr>
        <a:xfrm>
          <a:off x="0" y="0"/>
          <a:ext cx="0" cy="0"/>
          <a:chOff x="0" y="0"/>
          <a:chExt cx="0" cy="0"/>
        </a:xfrm>
      </p:grpSpPr>
      <p:sp>
        <p:nvSpPr>
          <p:cNvPr id="3" name="Subtitle 3">
            <a:extLst>
              <a:ext uri="{FF2B5EF4-FFF2-40B4-BE49-F238E27FC236}">
                <a16:creationId xmlns:a16="http://schemas.microsoft.com/office/drawing/2014/main" id="{C0334366-94E6-0335-9B0A-8D09E7E51EF5}"/>
              </a:ext>
            </a:extLst>
          </p:cNvPr>
          <p:cNvSpPr txBox="1">
            <a:spLocks/>
          </p:cNvSpPr>
          <p:nvPr/>
        </p:nvSpPr>
        <p:spPr>
          <a:xfrm>
            <a:off x="641690" y="1831349"/>
            <a:ext cx="10908619" cy="193929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altLang="zh-CN" sz="2800" b="1" dirty="0">
                <a:latin typeface="Calibri" panose="020F0502020204030204" pitchFamily="34" charset="0"/>
                <a:ea typeface="Calibri" panose="020F0502020204030204" pitchFamily="34" charset="0"/>
                <a:cs typeface="Calibri" panose="020F0502020204030204" pitchFamily="34" charset="0"/>
              </a:rPr>
              <a:t>O1: </a:t>
            </a:r>
            <a:r>
              <a:rPr lang="en-US" altLang="zh-CN" sz="2800" dirty="0">
                <a:latin typeface="Calibri" panose="020F0502020204030204" pitchFamily="34" charset="0"/>
                <a:ea typeface="Calibri" panose="020F0502020204030204" pitchFamily="34" charset="0"/>
                <a:cs typeface="Calibri" panose="020F0502020204030204" pitchFamily="34" charset="0"/>
              </a:rPr>
              <a:t>To investigate the influence of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arguments </a:t>
            </a:r>
            <a:r>
              <a:rPr lang="en-US" altLang="zh-CN" sz="2800" dirty="0">
                <a:solidFill>
                  <a:srgbClr val="7B68EE"/>
                </a:solidFill>
                <a:latin typeface="Calibri" panose="020F0502020204030204" pitchFamily="34" charset="0"/>
                <a:ea typeface="Calibri" panose="020F0502020204030204" pitchFamily="34" charset="0"/>
                <a:cs typeface="Calibri" panose="020F0502020204030204" pitchFamily="34" charset="0"/>
              </a:rPr>
              <a:t>in explaining the outcome.</a:t>
            </a:r>
          </a:p>
          <a:p>
            <a:pPr>
              <a:lnSpc>
                <a:spcPct val="150000"/>
              </a:lnSpc>
            </a:pPr>
            <a:r>
              <a:rPr lang="en-US" altLang="zh-CN" sz="2800" b="1" dirty="0">
                <a:latin typeface="Calibri" panose="020F0502020204030204" pitchFamily="34" charset="0"/>
                <a:ea typeface="Calibri" panose="020F0502020204030204" pitchFamily="34" charset="0"/>
                <a:cs typeface="Calibri" panose="020F0502020204030204" pitchFamily="34" charset="0"/>
              </a:rPr>
              <a:t>O2: </a:t>
            </a:r>
            <a:r>
              <a:rPr lang="en-US" altLang="zh-CN" sz="2800" dirty="0">
                <a:latin typeface="Calibri" panose="020F0502020204030204" pitchFamily="34" charset="0"/>
                <a:ea typeface="Calibri" panose="020F0502020204030204" pitchFamily="34" charset="0"/>
                <a:cs typeface="Calibri" panose="020F0502020204030204" pitchFamily="34" charset="0"/>
              </a:rPr>
              <a:t>To investigate the influence of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relations </a:t>
            </a:r>
            <a:r>
              <a:rPr lang="en-US" altLang="zh-CN" sz="2800" dirty="0">
                <a:solidFill>
                  <a:srgbClr val="7B68EE"/>
                </a:solidFill>
                <a:latin typeface="Calibri" panose="020F0502020204030204" pitchFamily="34" charset="0"/>
                <a:ea typeface="Calibri" panose="020F0502020204030204" pitchFamily="34" charset="0"/>
                <a:cs typeface="Calibri" panose="020F0502020204030204" pitchFamily="34" charset="0"/>
              </a:rPr>
              <a:t>in explaining the outcome.</a:t>
            </a:r>
          </a:p>
          <a:p>
            <a:pPr>
              <a:lnSpc>
                <a:spcPct val="150000"/>
              </a:lnSpc>
            </a:pPr>
            <a:r>
              <a:rPr lang="en-US" altLang="zh-CN" sz="2800" b="1" dirty="0">
                <a:latin typeface="Calibri" panose="020F0502020204030204" pitchFamily="34" charset="0"/>
                <a:ea typeface="Calibri" panose="020F0502020204030204" pitchFamily="34" charset="0"/>
                <a:cs typeface="Calibri" panose="020F0502020204030204" pitchFamily="34" charset="0"/>
              </a:rPr>
              <a:t>O3: </a:t>
            </a:r>
            <a:r>
              <a:rPr lang="en-US" altLang="zh-CN" sz="2800" dirty="0">
                <a:latin typeface="Calibri" panose="020F0502020204030204" pitchFamily="34" charset="0"/>
                <a:ea typeface="Calibri" panose="020F0502020204030204" pitchFamily="34" charset="0"/>
                <a:cs typeface="Calibri" panose="020F0502020204030204" pitchFamily="34" charset="0"/>
              </a:rPr>
              <a:t>To investigate the influence of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base</a:t>
            </a:r>
            <a:r>
              <a:rPr lang="en-US" altLang="zh-CN" sz="2800" dirty="0">
                <a:solidFill>
                  <a:schemeClr val="accent4"/>
                </a:solidFill>
                <a:latin typeface="Calibri" panose="020F0502020204030204" pitchFamily="34" charset="0"/>
                <a:ea typeface="Calibri" panose="020F0502020204030204" pitchFamily="34" charset="0"/>
                <a:cs typeface="Calibri" panose="020F0502020204030204" pitchFamily="34" charset="0"/>
              </a:rPr>
              <a:t>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scores </a:t>
            </a:r>
            <a:r>
              <a:rPr lang="en-US" altLang="zh-CN" sz="2800" dirty="0">
                <a:solidFill>
                  <a:srgbClr val="7B68EE"/>
                </a:solidFill>
                <a:latin typeface="Calibri" panose="020F0502020204030204" pitchFamily="34" charset="0"/>
                <a:ea typeface="Calibri" panose="020F0502020204030204" pitchFamily="34" charset="0"/>
                <a:cs typeface="Calibri" panose="020F0502020204030204" pitchFamily="34" charset="0"/>
              </a:rPr>
              <a:t>in explaining the outcome.</a:t>
            </a:r>
          </a:p>
        </p:txBody>
      </p:sp>
      <p:sp>
        <p:nvSpPr>
          <p:cNvPr id="6" name="Title 1">
            <a:extLst>
              <a:ext uri="{FF2B5EF4-FFF2-40B4-BE49-F238E27FC236}">
                <a16:creationId xmlns:a16="http://schemas.microsoft.com/office/drawing/2014/main" id="{9623AFA2-6AB9-6832-53AE-8BF1837109C6}"/>
              </a:ext>
            </a:extLst>
          </p:cNvPr>
          <p:cNvSpPr txBox="1">
            <a:spLocks/>
          </p:cNvSpPr>
          <p:nvPr/>
        </p:nvSpPr>
        <p:spPr>
          <a:xfrm>
            <a:off x="325438" y="494507"/>
            <a:ext cx="11541125" cy="51990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altLang="zh-CN" sz="4400" dirty="0">
                <a:latin typeface="Calibri" panose="020F0502020204030204" pitchFamily="34" charset="0"/>
                <a:ea typeface="Calibri" panose="020F0502020204030204" pitchFamily="34" charset="0"/>
                <a:cs typeface="Calibri" panose="020F0502020204030204" pitchFamily="34" charset="0"/>
              </a:rPr>
              <a:t>Main Objectives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361A672-4F01-EB19-6945-0AD8FD0CCA7A}"/>
              </a:ext>
            </a:extLst>
          </p:cNvPr>
          <p:cNvSpPr>
            <a:spLocks noGrp="1"/>
          </p:cNvSpPr>
          <p:nvPr>
            <p:ph type="sldNum" sz="quarter" idx="12"/>
          </p:nvPr>
        </p:nvSpPr>
        <p:spPr/>
        <p:txBody>
          <a:bodyPr/>
          <a:lstStyle/>
          <a:p>
            <a:fld id="{CBA53E11-492D-48B3-9F9B-09541CA2A39A}" type="slidenum">
              <a:rPr lang="en-GB" smtClean="0"/>
              <a:t>10</a:t>
            </a:fld>
            <a:endParaRPr lang="en-GB"/>
          </a:p>
        </p:txBody>
      </p:sp>
    </p:spTree>
    <p:extLst>
      <p:ext uri="{BB962C8B-B14F-4D97-AF65-F5344CB8AC3E}">
        <p14:creationId xmlns:p14="http://schemas.microsoft.com/office/powerpoint/2010/main" val="3919489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28764-1DE8-AE40-BEAE-2D8536960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850D6-8944-0320-7C73-734971E51B10}"/>
              </a:ext>
            </a:extLst>
          </p:cNvPr>
          <p:cNvSpPr>
            <a:spLocks noGrp="1"/>
          </p:cNvSpPr>
          <p:nvPr>
            <p:ph type="title"/>
          </p:nvPr>
        </p:nvSpPr>
        <p:spPr>
          <a:xfrm>
            <a:off x="325437" y="463952"/>
            <a:ext cx="11541125" cy="519906"/>
          </a:xfrm>
        </p:spPr>
        <p:txBody>
          <a:bodyPr/>
          <a:lstStyle/>
          <a:p>
            <a:r>
              <a:rPr lang="en-US" altLang="zh-CN" sz="4400" dirty="0">
                <a:latin typeface="Calibri" panose="020F0502020204030204" pitchFamily="34" charset="0"/>
                <a:ea typeface="Calibri" panose="020F0502020204030204" pitchFamily="34" charset="0"/>
                <a:cs typeface="Calibri" panose="020F0502020204030204" pitchFamily="34" charset="0"/>
              </a:rPr>
              <a:t>Main Theories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3CF2176E-483F-5E79-FA17-D9B72922C0D9}"/>
              </a:ext>
            </a:extLst>
          </p:cNvPr>
          <p:cNvSpPr txBox="1">
            <a:spLocks/>
          </p:cNvSpPr>
          <p:nvPr/>
        </p:nvSpPr>
        <p:spPr>
          <a:xfrm>
            <a:off x="1051162" y="1726796"/>
            <a:ext cx="7558473" cy="197359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514350" indent="-514350">
              <a:lnSpc>
                <a:spcPct val="120000"/>
              </a:lnSpc>
              <a:buFont typeface="+mj-lt"/>
              <a:buAutoNum type="arabicPeriod"/>
            </a:pPr>
            <a:r>
              <a:rPr lang="en-US" altLang="zh-CN" sz="3200" dirty="0">
                <a:latin typeface="Calibri" panose="020F0502020204030204" pitchFamily="34" charset="0"/>
                <a:ea typeface="Calibri" panose="020F0502020204030204" pitchFamily="34" charset="0"/>
                <a:cs typeface="Calibri" panose="020F0502020204030204" pitchFamily="34" charset="0"/>
              </a:rPr>
              <a:t>Argument Attribution Explanations (AAEs)</a:t>
            </a:r>
            <a:r>
              <a:rPr lang="en-GB" altLang="zh-CN" sz="3200" dirty="0">
                <a:latin typeface="Calibri" panose="020F0502020204030204" pitchFamily="34" charset="0"/>
                <a:ea typeface="Calibri" panose="020F0502020204030204" pitchFamily="34" charset="0"/>
                <a:cs typeface="Calibri" panose="020F0502020204030204" pitchFamily="34" charset="0"/>
              </a:rPr>
              <a:t>.</a:t>
            </a:r>
            <a:endParaRPr lang="en-US" altLang="zh-CN" sz="3200" dirty="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20000"/>
              </a:lnSpc>
              <a:buFont typeface="+mj-lt"/>
              <a:buAutoNum type="arabicPeriod"/>
            </a:pPr>
            <a:r>
              <a:rPr lang="en-US" altLang="zh-CN" sz="3200" dirty="0">
                <a:latin typeface="Calibri" panose="020F0502020204030204" pitchFamily="34" charset="0"/>
                <a:ea typeface="Calibri" panose="020F0502020204030204" pitchFamily="34" charset="0"/>
                <a:cs typeface="Calibri" panose="020F0502020204030204" pitchFamily="34" charset="0"/>
              </a:rPr>
              <a:t>Relation Attribution Explanations (RAEs).</a:t>
            </a:r>
          </a:p>
          <a:p>
            <a:pPr marL="514350" indent="-514350">
              <a:lnSpc>
                <a:spcPct val="120000"/>
              </a:lnSpc>
              <a:buFont typeface="+mj-lt"/>
              <a:buAutoNum type="arabicPeriod"/>
            </a:pPr>
            <a:r>
              <a:rPr lang="en-US" altLang="zh-CN" sz="3200" dirty="0">
                <a:latin typeface="Calibri" panose="020F0502020204030204" pitchFamily="34" charset="0"/>
                <a:ea typeface="Calibri" panose="020F0502020204030204" pitchFamily="34" charset="0"/>
                <a:cs typeface="Calibri" panose="020F0502020204030204" pitchFamily="34" charset="0"/>
              </a:rPr>
              <a:t>Counterfactual Explanations (CEs).</a:t>
            </a:r>
          </a:p>
        </p:txBody>
      </p:sp>
      <p:sp>
        <p:nvSpPr>
          <p:cNvPr id="6" name="Slide Number Placeholder 5">
            <a:extLst>
              <a:ext uri="{FF2B5EF4-FFF2-40B4-BE49-F238E27FC236}">
                <a16:creationId xmlns:a16="http://schemas.microsoft.com/office/drawing/2014/main" id="{5749D283-2BB2-6218-B248-4AF112377064}"/>
              </a:ext>
            </a:extLst>
          </p:cNvPr>
          <p:cNvSpPr>
            <a:spLocks noGrp="1"/>
          </p:cNvSpPr>
          <p:nvPr>
            <p:ph type="sldNum" sz="quarter" idx="12"/>
          </p:nvPr>
        </p:nvSpPr>
        <p:spPr/>
        <p:txBody>
          <a:bodyPr/>
          <a:lstStyle/>
          <a:p>
            <a:fld id="{CBA53E11-492D-48B3-9F9B-09541CA2A39A}" type="slidenum">
              <a:rPr lang="en-GB" smtClean="0"/>
              <a:t>11</a:t>
            </a:fld>
            <a:endParaRPr lang="en-GB"/>
          </a:p>
        </p:txBody>
      </p:sp>
    </p:spTree>
    <p:extLst>
      <p:ext uri="{BB962C8B-B14F-4D97-AF65-F5344CB8AC3E}">
        <p14:creationId xmlns:p14="http://schemas.microsoft.com/office/powerpoint/2010/main" val="4033975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C7932-8AF9-1EC2-004C-D379292F5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8696A-04AC-9C91-F731-D33F2257B8D5}"/>
              </a:ext>
            </a:extLst>
          </p:cNvPr>
          <p:cNvSpPr>
            <a:spLocks noGrp="1"/>
          </p:cNvSpPr>
          <p:nvPr>
            <p:ph type="title"/>
          </p:nvPr>
        </p:nvSpPr>
        <p:spPr>
          <a:xfrm>
            <a:off x="325437" y="2654264"/>
            <a:ext cx="11541125" cy="1549472"/>
          </a:xfrm>
        </p:spPr>
        <p:txBody>
          <a:bodyPr/>
          <a:lstStyle/>
          <a:p>
            <a:pPr algn="ctr"/>
            <a:r>
              <a:rPr lang="en-US" altLang="zh-CN" sz="4800" dirty="0">
                <a:latin typeface="Calibri" panose="020F0502020204030204" pitchFamily="34" charset="0"/>
                <a:ea typeface="Calibri" panose="020F0502020204030204" pitchFamily="34" charset="0"/>
                <a:cs typeface="Calibri" panose="020F0502020204030204" pitchFamily="34" charset="0"/>
              </a:rPr>
              <a:t>Argument Attribution Explanations</a:t>
            </a:r>
            <a:br>
              <a:rPr lang="en-US" altLang="zh-CN" sz="4800" dirty="0">
                <a:latin typeface="Calibri" panose="020F0502020204030204" pitchFamily="34" charset="0"/>
                <a:ea typeface="Calibri" panose="020F0502020204030204" pitchFamily="34" charset="0"/>
                <a:cs typeface="Calibri" panose="020F0502020204030204" pitchFamily="34" charset="0"/>
              </a:rPr>
            </a:br>
            <a:r>
              <a:rPr lang="en-US" altLang="zh-CN" sz="4800" dirty="0">
                <a:latin typeface="Calibri" panose="020F0502020204030204" pitchFamily="34" charset="0"/>
                <a:ea typeface="Calibri" panose="020F0502020204030204" pitchFamily="34" charset="0"/>
                <a:cs typeface="Calibri" panose="020F0502020204030204" pitchFamily="34" charset="0"/>
              </a:rPr>
              <a:t>(AAEs)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389E744-70A5-0332-3127-9C3BC5AE5503}"/>
              </a:ext>
            </a:extLst>
          </p:cNvPr>
          <p:cNvSpPr>
            <a:spLocks noGrp="1"/>
          </p:cNvSpPr>
          <p:nvPr>
            <p:ph type="sldNum" sz="quarter" idx="12"/>
          </p:nvPr>
        </p:nvSpPr>
        <p:spPr/>
        <p:txBody>
          <a:bodyPr/>
          <a:lstStyle/>
          <a:p>
            <a:fld id="{CBA53E11-492D-48B3-9F9B-09541CA2A39A}" type="slidenum">
              <a:rPr lang="en-GB" smtClean="0"/>
              <a:t>12</a:t>
            </a:fld>
            <a:endParaRPr lang="en-GB"/>
          </a:p>
        </p:txBody>
      </p:sp>
      <p:sp>
        <p:nvSpPr>
          <p:cNvPr id="4" name="TextBox 3">
            <a:extLst>
              <a:ext uri="{FF2B5EF4-FFF2-40B4-BE49-F238E27FC236}">
                <a16:creationId xmlns:a16="http://schemas.microsoft.com/office/drawing/2014/main" id="{7E5B343C-9685-FCC5-4274-9A597CBC18B7}"/>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13746066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E5AEB9-4D8E-BA38-C553-C3496381F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51A32-FF3C-F4EC-DC63-C73B2100353B}"/>
              </a:ext>
            </a:extLst>
          </p:cNvPr>
          <p:cNvSpPr>
            <a:spLocks noGrp="1"/>
          </p:cNvSpPr>
          <p:nvPr>
            <p:ph type="title"/>
          </p:nvPr>
        </p:nvSpPr>
        <p:spPr>
          <a:xfrm>
            <a:off x="325438" y="251619"/>
            <a:ext cx="11541125" cy="378619"/>
          </a:xfrm>
        </p:spPr>
        <p:txBody>
          <a:bodyPr/>
          <a:lstStyle/>
          <a:p>
            <a:r>
              <a:rPr lang="en-US" altLang="zh-CN" sz="4400" dirty="0">
                <a:latin typeface="Calibri" panose="020F0502020204030204" pitchFamily="34" charset="0"/>
                <a:ea typeface="Calibri" panose="020F0502020204030204" pitchFamily="34" charset="0"/>
                <a:cs typeface="Calibri" panose="020F0502020204030204" pitchFamily="34" charset="0"/>
              </a:rPr>
              <a:t>Motivation for AAEs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86B824A-18DB-F1F8-B4D9-076613CB0963}"/>
              </a:ext>
            </a:extLst>
          </p:cNvPr>
          <p:cNvSpPr>
            <a:spLocks noGrp="1"/>
          </p:cNvSpPr>
          <p:nvPr>
            <p:ph idx="1"/>
          </p:nvPr>
        </p:nvSpPr>
        <p:spPr>
          <a:xfrm>
            <a:off x="659928" y="3345694"/>
            <a:ext cx="3100722" cy="427903"/>
          </a:xfrm>
        </p:spPr>
        <p:txBody>
          <a:bodyPr/>
          <a:lstStyle/>
          <a:p>
            <a:pPr>
              <a:lnSpc>
                <a:spcPct val="90000"/>
              </a:lnSpc>
            </a:pP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Machine Learning</a:t>
            </a:r>
          </a:p>
        </p:txBody>
      </p:sp>
      <p:grpSp>
        <p:nvGrpSpPr>
          <p:cNvPr id="9" name="Group 8">
            <a:extLst>
              <a:ext uri="{FF2B5EF4-FFF2-40B4-BE49-F238E27FC236}">
                <a16:creationId xmlns:a16="http://schemas.microsoft.com/office/drawing/2014/main" id="{5934ED96-E579-0A9F-8637-5A904DE37F77}"/>
              </a:ext>
            </a:extLst>
          </p:cNvPr>
          <p:cNvGrpSpPr/>
          <p:nvPr/>
        </p:nvGrpSpPr>
        <p:grpSpPr>
          <a:xfrm>
            <a:off x="3856626" y="2821745"/>
            <a:ext cx="6368502" cy="1426520"/>
            <a:chOff x="3856626" y="1618584"/>
            <a:chExt cx="6368502" cy="1426520"/>
          </a:xfrm>
        </p:grpSpPr>
        <p:pic>
          <p:nvPicPr>
            <p:cNvPr id="6" name="Picture 5">
              <a:extLst>
                <a:ext uri="{FF2B5EF4-FFF2-40B4-BE49-F238E27FC236}">
                  <a16:creationId xmlns:a16="http://schemas.microsoft.com/office/drawing/2014/main" id="{8D6589E9-80AA-882D-90CF-487747795C30}"/>
                </a:ext>
              </a:extLst>
            </p:cNvPr>
            <p:cNvPicPr>
              <a:picLocks noChangeAspect="1"/>
            </p:cNvPicPr>
            <p:nvPr/>
          </p:nvPicPr>
          <p:blipFill>
            <a:blip r:embed="rId3"/>
            <a:stretch>
              <a:fillRect/>
            </a:stretch>
          </p:blipFill>
          <p:spPr>
            <a:xfrm>
              <a:off x="3856626" y="1618584"/>
              <a:ext cx="6368502" cy="1426520"/>
            </a:xfrm>
            <a:prstGeom prst="rect">
              <a:avLst/>
            </a:prstGeom>
          </p:spPr>
        </p:pic>
        <p:pic>
          <p:nvPicPr>
            <p:cNvPr id="10" name="Picture 9">
              <a:extLst>
                <a:ext uri="{FF2B5EF4-FFF2-40B4-BE49-F238E27FC236}">
                  <a16:creationId xmlns:a16="http://schemas.microsoft.com/office/drawing/2014/main" id="{32C72CD0-2732-E698-CB5A-F77E75C8DB5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05" b="89873" l="9705" r="92827">
                          <a14:foregroundMark x1="66970" y1="30558" x2="84337" y2="23636"/>
                          <a14:foregroundMark x1="34599" y1="43460" x2="40587" y2="41074"/>
                          <a14:foregroundMark x1="40928" y1="86920" x2="53163" y2="87736"/>
                          <a14:foregroundMark x1="44304" y1="89030" x2="54305" y2="89315"/>
                          <a14:backgroundMark x1="48101" y1="40506" x2="48101" y2="40506"/>
                          <a14:backgroundMark x1="48945" y1="42616" x2="59494" y2="34177"/>
                          <a14:backgroundMark x1="41350" y1="41350" x2="59494" y2="34599"/>
                          <a14:backgroundMark x1="40928" y1="39662" x2="40928" y2="39662"/>
                          <a14:backgroundMark x1="42616" y1="40084" x2="42616" y2="40084"/>
                          <a14:backgroundMark x1="57384" y1="33333" x2="64135" y2="29114"/>
                          <a14:backgroundMark x1="94515" y1="21941" x2="93671" y2="23629"/>
                          <a14:backgroundMark x1="92827" y1="23207" x2="95781" y2="20675"/>
                          <a14:backgroundMark x1="93671" y1="20253" x2="93671" y2="20253"/>
                          <a14:backgroundMark x1="92827" y1="20675" x2="94093" y2="25316"/>
                          <a14:backgroundMark x1="94093" y1="18565" x2="91139" y2="21941"/>
                          <a14:backgroundMark x1="41350" y1="39662" x2="44304" y2="38819"/>
                          <a14:backgroundMark x1="43038" y1="42616" x2="40084" y2="39241"/>
                          <a14:backgroundMark x1="43460" y1="35865" x2="42616" y2="40506"/>
                          <a14:backgroundMark x1="40928" y1="38397" x2="40928" y2="40928"/>
                          <a14:backgroundMark x1="56118" y1="36709" x2="66667" y2="28692"/>
                          <a14:backgroundMark x1="66245" y1="29958" x2="67511" y2="29536"/>
                          <a14:backgroundMark x1="44726" y1="9705" x2="57806" y2="9283"/>
                          <a14:backgroundMark x1="65401" y1="90717" x2="56540" y2="92405"/>
                        </a14:backgroundRemoval>
                      </a14:imgEffect>
                    </a14:imgLayer>
                  </a14:imgProps>
                </a:ext>
              </a:extLst>
            </a:blip>
            <a:stretch>
              <a:fillRect/>
            </a:stretch>
          </p:blipFill>
          <p:spPr>
            <a:xfrm>
              <a:off x="6096000" y="2395132"/>
              <a:ext cx="544322" cy="544322"/>
            </a:xfrm>
            <a:prstGeom prst="rect">
              <a:avLst/>
            </a:prstGeom>
          </p:spPr>
        </p:pic>
      </p:grpSp>
      <p:sp>
        <p:nvSpPr>
          <p:cNvPr id="4" name="Slide Number Placeholder 3">
            <a:extLst>
              <a:ext uri="{FF2B5EF4-FFF2-40B4-BE49-F238E27FC236}">
                <a16:creationId xmlns:a16="http://schemas.microsoft.com/office/drawing/2014/main" id="{DAFC432E-C405-3506-682D-1247CD6F0555}"/>
              </a:ext>
            </a:extLst>
          </p:cNvPr>
          <p:cNvSpPr>
            <a:spLocks noGrp="1"/>
          </p:cNvSpPr>
          <p:nvPr>
            <p:ph type="sldNum" sz="quarter" idx="12"/>
          </p:nvPr>
        </p:nvSpPr>
        <p:spPr/>
        <p:txBody>
          <a:bodyPr/>
          <a:lstStyle/>
          <a:p>
            <a:fld id="{CBA53E11-492D-48B3-9F9B-09541CA2A39A}" type="slidenum">
              <a:rPr lang="en-GB" smtClean="0"/>
              <a:t>13</a:t>
            </a:fld>
            <a:endParaRPr lang="en-GB"/>
          </a:p>
        </p:txBody>
      </p:sp>
      <p:sp>
        <p:nvSpPr>
          <p:cNvPr id="8" name="TextBox 7">
            <a:extLst>
              <a:ext uri="{FF2B5EF4-FFF2-40B4-BE49-F238E27FC236}">
                <a16:creationId xmlns:a16="http://schemas.microsoft.com/office/drawing/2014/main" id="{8695566F-011D-2141-8A02-213F2FB3B8D0}"/>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61109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C8237B-CB10-A874-6957-CBDA08D5927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A6885E0-81B6-AB23-ACC4-651AC50313D2}"/>
              </a:ext>
            </a:extLst>
          </p:cNvPr>
          <p:cNvPicPr>
            <a:picLocks noChangeAspect="1"/>
          </p:cNvPicPr>
          <p:nvPr/>
        </p:nvPicPr>
        <p:blipFill>
          <a:blip r:embed="rId3"/>
          <a:stretch>
            <a:fillRect/>
          </a:stretch>
        </p:blipFill>
        <p:spPr>
          <a:xfrm>
            <a:off x="3842978" y="3965214"/>
            <a:ext cx="6382150" cy="1463422"/>
          </a:xfrm>
          <a:prstGeom prst="rect">
            <a:avLst/>
          </a:prstGeom>
        </p:spPr>
      </p:pic>
      <p:sp>
        <p:nvSpPr>
          <p:cNvPr id="2" name="Title 1">
            <a:extLst>
              <a:ext uri="{FF2B5EF4-FFF2-40B4-BE49-F238E27FC236}">
                <a16:creationId xmlns:a16="http://schemas.microsoft.com/office/drawing/2014/main" id="{86283609-F404-7418-7CF6-FCD4409B552E}"/>
              </a:ext>
            </a:extLst>
          </p:cNvPr>
          <p:cNvSpPr>
            <a:spLocks noGrp="1"/>
          </p:cNvSpPr>
          <p:nvPr>
            <p:ph type="title"/>
          </p:nvPr>
        </p:nvSpPr>
        <p:spPr>
          <a:xfrm>
            <a:off x="325438" y="251619"/>
            <a:ext cx="11541125" cy="378619"/>
          </a:xfrm>
        </p:spPr>
        <p:txBody>
          <a:bodyPr/>
          <a:lstStyle/>
          <a:p>
            <a:r>
              <a:rPr lang="en-US" altLang="zh-CN" sz="4400" dirty="0">
                <a:latin typeface="Calibri" panose="020F0502020204030204" pitchFamily="34" charset="0"/>
                <a:ea typeface="Calibri" panose="020F0502020204030204" pitchFamily="34" charset="0"/>
                <a:cs typeface="Calibri" panose="020F0502020204030204" pitchFamily="34" charset="0"/>
              </a:rPr>
              <a:t>Motivation for AAEs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506C913-27FE-872C-7D38-580266002A78}"/>
              </a:ext>
            </a:extLst>
          </p:cNvPr>
          <p:cNvSpPr>
            <a:spLocks noGrp="1"/>
          </p:cNvSpPr>
          <p:nvPr>
            <p:ph idx="1"/>
          </p:nvPr>
        </p:nvSpPr>
        <p:spPr>
          <a:xfrm>
            <a:off x="659928" y="2360899"/>
            <a:ext cx="3100722" cy="427903"/>
          </a:xfrm>
        </p:spPr>
        <p:txBody>
          <a:bodyPr/>
          <a:lstStyle/>
          <a:p>
            <a:pPr>
              <a:lnSpc>
                <a:spcPct val="90000"/>
              </a:lnSpc>
            </a:pP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Machine Learning</a:t>
            </a:r>
          </a:p>
        </p:txBody>
      </p:sp>
      <p:sp>
        <p:nvSpPr>
          <p:cNvPr id="15" name="Content Placeholder 2">
            <a:extLst>
              <a:ext uri="{FF2B5EF4-FFF2-40B4-BE49-F238E27FC236}">
                <a16:creationId xmlns:a16="http://schemas.microsoft.com/office/drawing/2014/main" id="{7DA4E66E-760D-153E-D3D2-42128C6F2D34}"/>
              </a:ext>
            </a:extLst>
          </p:cNvPr>
          <p:cNvSpPr txBox="1">
            <a:spLocks/>
          </p:cNvSpPr>
          <p:nvPr/>
        </p:nvSpPr>
        <p:spPr>
          <a:xfrm>
            <a:off x="950606" y="4505930"/>
            <a:ext cx="2519366" cy="378619"/>
          </a:xfrm>
          <a:prstGeom prst="rect">
            <a:avLst/>
          </a:prstGeom>
        </p:spPr>
        <p:txBody>
          <a:bodyPr vert="horz" lIns="0" tIns="0" rIns="0" bIns="0" rtlCol="0">
            <a:noAutofit/>
          </a:bodyPr>
          <a:lst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pPr>
              <a:lnSpc>
                <a:spcPct val="90000"/>
              </a:lnSpc>
            </a:pP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Argumentation</a:t>
            </a:r>
          </a:p>
        </p:txBody>
      </p:sp>
      <p:grpSp>
        <p:nvGrpSpPr>
          <p:cNvPr id="9" name="Group 8">
            <a:extLst>
              <a:ext uri="{FF2B5EF4-FFF2-40B4-BE49-F238E27FC236}">
                <a16:creationId xmlns:a16="http://schemas.microsoft.com/office/drawing/2014/main" id="{1047C40E-89F6-C636-DF01-A0B6B8C71A03}"/>
              </a:ext>
            </a:extLst>
          </p:cNvPr>
          <p:cNvGrpSpPr/>
          <p:nvPr/>
        </p:nvGrpSpPr>
        <p:grpSpPr>
          <a:xfrm>
            <a:off x="3856626" y="1836950"/>
            <a:ext cx="6368502" cy="1426520"/>
            <a:chOff x="3856626" y="1618584"/>
            <a:chExt cx="6368502" cy="1426520"/>
          </a:xfrm>
        </p:grpSpPr>
        <p:pic>
          <p:nvPicPr>
            <p:cNvPr id="6" name="Picture 5">
              <a:extLst>
                <a:ext uri="{FF2B5EF4-FFF2-40B4-BE49-F238E27FC236}">
                  <a16:creationId xmlns:a16="http://schemas.microsoft.com/office/drawing/2014/main" id="{C39D8764-5BB4-FF7B-3293-5B2C34722FD8}"/>
                </a:ext>
              </a:extLst>
            </p:cNvPr>
            <p:cNvPicPr>
              <a:picLocks noChangeAspect="1"/>
            </p:cNvPicPr>
            <p:nvPr/>
          </p:nvPicPr>
          <p:blipFill>
            <a:blip r:embed="rId4"/>
            <a:stretch>
              <a:fillRect/>
            </a:stretch>
          </p:blipFill>
          <p:spPr>
            <a:xfrm>
              <a:off x="3856626" y="1618584"/>
              <a:ext cx="6368502" cy="1426520"/>
            </a:xfrm>
            <a:prstGeom prst="rect">
              <a:avLst/>
            </a:prstGeom>
          </p:spPr>
        </p:pic>
        <p:pic>
          <p:nvPicPr>
            <p:cNvPr id="10" name="Picture 9">
              <a:extLst>
                <a:ext uri="{FF2B5EF4-FFF2-40B4-BE49-F238E27FC236}">
                  <a16:creationId xmlns:a16="http://schemas.microsoft.com/office/drawing/2014/main" id="{93A5DBD3-9C23-57F5-90DA-741DF5D5E29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05" b="89873" l="9705" r="92827">
                          <a14:foregroundMark x1="66970" y1="30558" x2="84337" y2="23636"/>
                          <a14:foregroundMark x1="34599" y1="43460" x2="40587" y2="41074"/>
                          <a14:foregroundMark x1="40928" y1="86920" x2="53163" y2="87736"/>
                          <a14:foregroundMark x1="44304" y1="89030" x2="54305" y2="89315"/>
                          <a14:backgroundMark x1="48101" y1="40506" x2="48101" y2="40506"/>
                          <a14:backgroundMark x1="48945" y1="42616" x2="59494" y2="34177"/>
                          <a14:backgroundMark x1="41350" y1="41350" x2="59494" y2="34599"/>
                          <a14:backgroundMark x1="40928" y1="39662" x2="40928" y2="39662"/>
                          <a14:backgroundMark x1="42616" y1="40084" x2="42616" y2="40084"/>
                          <a14:backgroundMark x1="57384" y1="33333" x2="64135" y2="29114"/>
                          <a14:backgroundMark x1="94515" y1="21941" x2="93671" y2="23629"/>
                          <a14:backgroundMark x1="92827" y1="23207" x2="95781" y2="20675"/>
                          <a14:backgroundMark x1="93671" y1="20253" x2="93671" y2="20253"/>
                          <a14:backgroundMark x1="92827" y1="20675" x2="94093" y2="25316"/>
                          <a14:backgroundMark x1="94093" y1="18565" x2="91139" y2="21941"/>
                          <a14:backgroundMark x1="41350" y1="39662" x2="44304" y2="38819"/>
                          <a14:backgroundMark x1="43038" y1="42616" x2="40084" y2="39241"/>
                          <a14:backgroundMark x1="43460" y1="35865" x2="42616" y2="40506"/>
                          <a14:backgroundMark x1="40928" y1="38397" x2="40928" y2="40928"/>
                          <a14:backgroundMark x1="56118" y1="36709" x2="66667" y2="28692"/>
                          <a14:backgroundMark x1="66245" y1="29958" x2="67511" y2="29536"/>
                          <a14:backgroundMark x1="44726" y1="9705" x2="57806" y2="9283"/>
                          <a14:backgroundMark x1="65401" y1="90717" x2="56540" y2="92405"/>
                        </a14:backgroundRemoval>
                      </a14:imgEffect>
                    </a14:imgLayer>
                  </a14:imgProps>
                </a:ext>
              </a:extLst>
            </a:blip>
            <a:stretch>
              <a:fillRect/>
            </a:stretch>
          </p:blipFill>
          <p:spPr>
            <a:xfrm>
              <a:off x="6096000" y="2395132"/>
              <a:ext cx="544322" cy="544322"/>
            </a:xfrm>
            <a:prstGeom prst="rect">
              <a:avLst/>
            </a:prstGeom>
          </p:spPr>
        </p:pic>
      </p:grpSp>
      <p:sp>
        <p:nvSpPr>
          <p:cNvPr id="4" name="Slide Number Placeholder 3">
            <a:extLst>
              <a:ext uri="{FF2B5EF4-FFF2-40B4-BE49-F238E27FC236}">
                <a16:creationId xmlns:a16="http://schemas.microsoft.com/office/drawing/2014/main" id="{840C4A14-EA7F-5C0D-131F-7901A77D24BB}"/>
              </a:ext>
            </a:extLst>
          </p:cNvPr>
          <p:cNvSpPr>
            <a:spLocks noGrp="1"/>
          </p:cNvSpPr>
          <p:nvPr>
            <p:ph type="sldNum" sz="quarter" idx="12"/>
          </p:nvPr>
        </p:nvSpPr>
        <p:spPr/>
        <p:txBody>
          <a:bodyPr/>
          <a:lstStyle/>
          <a:p>
            <a:fld id="{CBA53E11-492D-48B3-9F9B-09541CA2A39A}" type="slidenum">
              <a:rPr lang="en-GB" smtClean="0"/>
              <a:t>14</a:t>
            </a:fld>
            <a:endParaRPr lang="en-GB"/>
          </a:p>
        </p:txBody>
      </p:sp>
      <p:sp>
        <p:nvSpPr>
          <p:cNvPr id="5" name="TextBox 4">
            <a:extLst>
              <a:ext uri="{FF2B5EF4-FFF2-40B4-BE49-F238E27FC236}">
                <a16:creationId xmlns:a16="http://schemas.microsoft.com/office/drawing/2014/main" id="{82110EA4-FB82-A87D-68B6-0FB4CA62BC94}"/>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352964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473C2-27D1-BBA0-E1FB-155C6A3A35C9}"/>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Argument Attribution Explanations (AAEs)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8E79F580-F06A-672F-5370-04068C35283D}"/>
              </a:ext>
            </a:extLst>
          </p:cNvPr>
          <p:cNvSpPr txBox="1">
            <a:spLocks/>
          </p:cNvSpPr>
          <p:nvPr/>
        </p:nvSpPr>
        <p:spPr>
          <a:xfrm>
            <a:off x="570667" y="1023123"/>
            <a:ext cx="11541123"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3200" dirty="0">
                <a:latin typeface="Calibri" panose="020F0502020204030204" pitchFamily="34" charset="0"/>
                <a:ea typeface="Calibri" panose="020F0502020204030204" pitchFamily="34" charset="0"/>
                <a:cs typeface="Calibri" panose="020F0502020204030204" pitchFamily="34" charset="0"/>
              </a:rPr>
              <a:t>Gradient-based attribution method</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3">
            <a:extLst>
              <a:ext uri="{FF2B5EF4-FFF2-40B4-BE49-F238E27FC236}">
                <a16:creationId xmlns:a16="http://schemas.microsoft.com/office/drawing/2014/main" id="{62FB1B73-FD7E-BD57-9DC0-17DC36BCA744}"/>
              </a:ext>
            </a:extLst>
          </p:cNvPr>
          <p:cNvSpPr txBox="1">
            <a:spLocks/>
          </p:cNvSpPr>
          <p:nvPr/>
        </p:nvSpPr>
        <p:spPr>
          <a:xfrm>
            <a:off x="1017916" y="1482686"/>
            <a:ext cx="11541125" cy="556783"/>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Intuition: </a:t>
            </a: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Capture the </a:t>
            </a:r>
            <a:r>
              <a:rPr lang="en-US" altLang="zh-CN" sz="2800" i="1" dirty="0">
                <a:latin typeface="Calibri" panose="020F0502020204030204" pitchFamily="34" charset="0"/>
                <a:ea typeface="Calibri" panose="020F0502020204030204" pitchFamily="34" charset="0"/>
                <a:cs typeface="Calibri" panose="020F0502020204030204" pitchFamily="34" charset="0"/>
              </a:rPr>
              <a:t>sensitivity</a:t>
            </a: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 of an argument wrt. another.</a:t>
            </a:r>
          </a:p>
          <a:p>
            <a:pPr marL="457200" indent="-457200">
              <a:lnSpc>
                <a:spcPct val="120000"/>
              </a:lnSpc>
              <a:buFont typeface="Arial" panose="020B0604020202020204" pitchFamily="34" charset="0"/>
              <a:buChar char="•"/>
            </a:pP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154EA48-F091-822A-282F-42BA8309B033}"/>
              </a:ext>
            </a:extLst>
          </p:cNvPr>
          <p:cNvPicPr>
            <a:picLocks noChangeAspect="1"/>
          </p:cNvPicPr>
          <p:nvPr/>
        </p:nvPicPr>
        <p:blipFill>
          <a:blip r:embed="rId3"/>
          <a:stretch>
            <a:fillRect/>
          </a:stretch>
        </p:blipFill>
        <p:spPr>
          <a:xfrm>
            <a:off x="3607736" y="5461842"/>
            <a:ext cx="4103069" cy="855986"/>
          </a:xfrm>
          <a:prstGeom prst="rect">
            <a:avLst/>
          </a:prstGeom>
        </p:spPr>
      </p:pic>
      <p:pic>
        <p:nvPicPr>
          <p:cNvPr id="16" name="Picture 15">
            <a:extLst>
              <a:ext uri="{FF2B5EF4-FFF2-40B4-BE49-F238E27FC236}">
                <a16:creationId xmlns:a16="http://schemas.microsoft.com/office/drawing/2014/main" id="{65231F91-F1C4-1A51-36DA-C782DF471A93}"/>
              </a:ext>
            </a:extLst>
          </p:cNvPr>
          <p:cNvPicPr>
            <a:picLocks noChangeAspect="1"/>
          </p:cNvPicPr>
          <p:nvPr/>
        </p:nvPicPr>
        <p:blipFill>
          <a:blip r:embed="rId4"/>
          <a:stretch>
            <a:fillRect/>
          </a:stretch>
        </p:blipFill>
        <p:spPr>
          <a:xfrm>
            <a:off x="2557868" y="2417076"/>
            <a:ext cx="7076261" cy="2514032"/>
          </a:xfrm>
          <a:prstGeom prst="rect">
            <a:avLst/>
          </a:prstGeom>
        </p:spPr>
      </p:pic>
      <p:sp>
        <p:nvSpPr>
          <p:cNvPr id="17" name="Subtitle 3">
            <a:extLst>
              <a:ext uri="{FF2B5EF4-FFF2-40B4-BE49-F238E27FC236}">
                <a16:creationId xmlns:a16="http://schemas.microsoft.com/office/drawing/2014/main" id="{729D5246-7314-B6D7-7FF5-A136DEA04BC7}"/>
              </a:ext>
            </a:extLst>
          </p:cNvPr>
          <p:cNvSpPr txBox="1">
            <a:spLocks/>
          </p:cNvSpPr>
          <p:nvPr/>
        </p:nvSpPr>
        <p:spPr>
          <a:xfrm>
            <a:off x="1017916" y="5031180"/>
            <a:ext cx="11541125" cy="544388"/>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Definition</a:t>
            </a:r>
          </a:p>
          <a:p>
            <a:pPr marL="457200" indent="-457200">
              <a:lnSpc>
                <a:spcPct val="120000"/>
              </a:lnSpc>
              <a:buFont typeface="Arial" panose="020B0604020202020204" pitchFamily="34" charset="0"/>
              <a:buChar char="•"/>
            </a:pPr>
            <a:endPar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Subtitle 3">
            <a:extLst>
              <a:ext uri="{FF2B5EF4-FFF2-40B4-BE49-F238E27FC236}">
                <a16:creationId xmlns:a16="http://schemas.microsoft.com/office/drawing/2014/main" id="{8E41EC57-373D-6302-67F4-C65D759D0816}"/>
              </a:ext>
            </a:extLst>
          </p:cNvPr>
          <p:cNvSpPr txBox="1">
            <a:spLocks/>
          </p:cNvSpPr>
          <p:nvPr/>
        </p:nvSpPr>
        <p:spPr>
          <a:xfrm>
            <a:off x="1017916" y="2059580"/>
            <a:ext cx="11541125" cy="586892"/>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Example </a:t>
            </a:r>
          </a:p>
          <a:p>
            <a:pPr marL="457200" indent="-457200">
              <a:lnSpc>
                <a:spcPct val="120000"/>
              </a:lnSpc>
              <a:buFont typeface="Arial" panose="020B0604020202020204" pitchFamily="34" charset="0"/>
              <a:buChar char="•"/>
            </a:pP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F7935B68-1949-046C-D0FA-BB1B4F9F4824}"/>
              </a:ext>
            </a:extLst>
          </p:cNvPr>
          <p:cNvSpPr txBox="1">
            <a:spLocks/>
          </p:cNvSpPr>
          <p:nvPr/>
        </p:nvSpPr>
        <p:spPr>
          <a:xfrm>
            <a:off x="6838735" y="2372499"/>
            <a:ext cx="1744139" cy="586892"/>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r>
              <a:rPr lang="en-US" altLang="zh-CN" sz="2400" dirty="0">
                <a:solidFill>
                  <a:schemeClr val="accent1"/>
                </a:solidFill>
                <a:latin typeface="Calibri" panose="020F0502020204030204" pitchFamily="34" charset="0"/>
                <a:ea typeface="Calibri" panose="020F0502020204030204" pitchFamily="34" charset="0"/>
                <a:cs typeface="Calibri" panose="020F0502020204030204" pitchFamily="34" charset="0"/>
              </a:rPr>
              <a:t>Base score </a:t>
            </a:r>
          </a:p>
          <a:p>
            <a:pPr>
              <a:lnSpc>
                <a:spcPct val="120000"/>
              </a:lnSpc>
            </a:pP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Subtitle 3">
            <a:extLst>
              <a:ext uri="{FF2B5EF4-FFF2-40B4-BE49-F238E27FC236}">
                <a16:creationId xmlns:a16="http://schemas.microsoft.com/office/drawing/2014/main" id="{127700CD-DB9B-CECB-5EBC-5A85B2981C4E}"/>
              </a:ext>
            </a:extLst>
          </p:cNvPr>
          <p:cNvSpPr txBox="1">
            <a:spLocks/>
          </p:cNvSpPr>
          <p:nvPr/>
        </p:nvSpPr>
        <p:spPr>
          <a:xfrm>
            <a:off x="9634129" y="3624637"/>
            <a:ext cx="1744139" cy="586892"/>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r>
              <a:rPr lang="en-US" altLang="zh-CN" sz="2400" dirty="0">
                <a:solidFill>
                  <a:schemeClr val="accent1"/>
                </a:solidFill>
                <a:latin typeface="Calibri" panose="020F0502020204030204" pitchFamily="34" charset="0"/>
                <a:ea typeface="Calibri" panose="020F0502020204030204" pitchFamily="34" charset="0"/>
                <a:cs typeface="Calibri" panose="020F0502020204030204" pitchFamily="34" charset="0"/>
              </a:rPr>
              <a:t>Final strength </a:t>
            </a:r>
          </a:p>
          <a:p>
            <a:pPr>
              <a:lnSpc>
                <a:spcPct val="120000"/>
              </a:lnSpc>
            </a:pPr>
            <a:endPar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F553393A-6B55-A226-A0EC-73C2F7625273}"/>
              </a:ext>
            </a:extLst>
          </p:cNvPr>
          <p:cNvSpPr>
            <a:spLocks noGrp="1"/>
          </p:cNvSpPr>
          <p:nvPr>
            <p:ph type="sldNum" sz="quarter" idx="12"/>
          </p:nvPr>
        </p:nvSpPr>
        <p:spPr/>
        <p:txBody>
          <a:bodyPr/>
          <a:lstStyle/>
          <a:p>
            <a:fld id="{CBA53E11-492D-48B3-9F9B-09541CA2A39A}" type="slidenum">
              <a:rPr lang="en-GB" smtClean="0"/>
              <a:t>15</a:t>
            </a:fld>
            <a:endParaRPr lang="en-GB"/>
          </a:p>
        </p:txBody>
      </p:sp>
      <p:sp>
        <p:nvSpPr>
          <p:cNvPr id="9" name="TextBox 8">
            <a:extLst>
              <a:ext uri="{FF2B5EF4-FFF2-40B4-BE49-F238E27FC236}">
                <a16:creationId xmlns:a16="http://schemas.microsoft.com/office/drawing/2014/main" id="{3816AC1E-A114-46A5-34CF-312D4C636130}"/>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1679741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17" grpId="0"/>
      <p:bldP spid="18"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8A9BDB-0B89-2A74-6BC9-3B036B131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F18EF-3DE0-EDDC-BB39-486AE7BF336C}"/>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Argument Attribution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42BA29E6-7B63-57E7-791B-94D2E117E812}"/>
              </a:ext>
            </a:extLst>
          </p:cNvPr>
          <p:cNvPicPr>
            <a:picLocks noChangeAspect="1"/>
          </p:cNvPicPr>
          <p:nvPr/>
        </p:nvPicPr>
        <p:blipFill>
          <a:blip r:embed="rId3"/>
          <a:stretch>
            <a:fillRect/>
          </a:stretch>
        </p:blipFill>
        <p:spPr>
          <a:xfrm>
            <a:off x="2090737" y="2138362"/>
            <a:ext cx="8010525" cy="2581275"/>
          </a:xfrm>
          <a:prstGeom prst="rect">
            <a:avLst/>
          </a:prstGeom>
        </p:spPr>
      </p:pic>
      <p:pic>
        <p:nvPicPr>
          <p:cNvPr id="17" name="Picture 16">
            <a:extLst>
              <a:ext uri="{FF2B5EF4-FFF2-40B4-BE49-F238E27FC236}">
                <a16:creationId xmlns:a16="http://schemas.microsoft.com/office/drawing/2014/main" id="{87EAD7C3-C5D4-E608-3C02-8C754654F79B}"/>
              </a:ext>
            </a:extLst>
          </p:cNvPr>
          <p:cNvPicPr>
            <a:picLocks noChangeAspect="1"/>
          </p:cNvPicPr>
          <p:nvPr/>
        </p:nvPicPr>
        <p:blipFill>
          <a:blip r:embed="rId4"/>
          <a:stretch>
            <a:fillRect/>
          </a:stretch>
        </p:blipFill>
        <p:spPr>
          <a:xfrm>
            <a:off x="2100262" y="2166937"/>
            <a:ext cx="7991475" cy="2524125"/>
          </a:xfrm>
          <a:prstGeom prst="rect">
            <a:avLst/>
          </a:prstGeom>
        </p:spPr>
      </p:pic>
      <p:sp>
        <p:nvSpPr>
          <p:cNvPr id="3" name="Slide Number Placeholder 2">
            <a:extLst>
              <a:ext uri="{FF2B5EF4-FFF2-40B4-BE49-F238E27FC236}">
                <a16:creationId xmlns:a16="http://schemas.microsoft.com/office/drawing/2014/main" id="{53C10276-F1EF-97A0-55CF-430D399CCEF2}"/>
              </a:ext>
            </a:extLst>
          </p:cNvPr>
          <p:cNvSpPr>
            <a:spLocks noGrp="1"/>
          </p:cNvSpPr>
          <p:nvPr>
            <p:ph type="sldNum" sz="quarter" idx="12"/>
          </p:nvPr>
        </p:nvSpPr>
        <p:spPr/>
        <p:txBody>
          <a:bodyPr/>
          <a:lstStyle/>
          <a:p>
            <a:fld id="{CBA53E11-492D-48B3-9F9B-09541CA2A39A}" type="slidenum">
              <a:rPr lang="en-GB" smtClean="0"/>
              <a:t>16</a:t>
            </a:fld>
            <a:endParaRPr lang="en-GB"/>
          </a:p>
        </p:txBody>
      </p:sp>
      <p:sp>
        <p:nvSpPr>
          <p:cNvPr id="4" name="TextBox 3">
            <a:extLst>
              <a:ext uri="{FF2B5EF4-FFF2-40B4-BE49-F238E27FC236}">
                <a16:creationId xmlns:a16="http://schemas.microsoft.com/office/drawing/2014/main" id="{F5DF0F64-D3C7-6D4D-B884-C9E1A3342A93}"/>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37300575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5D9912-8306-A847-E32A-F7F64CD7E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D1857-671B-F88B-160C-9EC73ADF3C5C}"/>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Argument Attribution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89F55B78-7498-854D-BD54-3F97B5F76497}"/>
              </a:ext>
            </a:extLst>
          </p:cNvPr>
          <p:cNvPicPr>
            <a:picLocks noChangeAspect="1"/>
          </p:cNvPicPr>
          <p:nvPr/>
        </p:nvPicPr>
        <p:blipFill>
          <a:blip r:embed="rId3"/>
          <a:stretch>
            <a:fillRect/>
          </a:stretch>
        </p:blipFill>
        <p:spPr>
          <a:xfrm>
            <a:off x="2105025" y="3724269"/>
            <a:ext cx="8010525" cy="2581275"/>
          </a:xfrm>
          <a:prstGeom prst="rect">
            <a:avLst/>
          </a:prstGeom>
        </p:spPr>
      </p:pic>
      <p:pic>
        <p:nvPicPr>
          <p:cNvPr id="6" name="Picture 5">
            <a:extLst>
              <a:ext uri="{FF2B5EF4-FFF2-40B4-BE49-F238E27FC236}">
                <a16:creationId xmlns:a16="http://schemas.microsoft.com/office/drawing/2014/main" id="{E624B41E-79B5-0FA8-989A-CE603D893AE8}"/>
              </a:ext>
            </a:extLst>
          </p:cNvPr>
          <p:cNvPicPr>
            <a:picLocks noChangeAspect="1"/>
          </p:cNvPicPr>
          <p:nvPr/>
        </p:nvPicPr>
        <p:blipFill>
          <a:blip r:embed="rId4"/>
          <a:stretch>
            <a:fillRect/>
          </a:stretch>
        </p:blipFill>
        <p:spPr>
          <a:xfrm>
            <a:off x="2100262" y="1052507"/>
            <a:ext cx="7991475" cy="2524125"/>
          </a:xfrm>
          <a:prstGeom prst="rect">
            <a:avLst/>
          </a:prstGeom>
        </p:spPr>
      </p:pic>
      <p:sp>
        <p:nvSpPr>
          <p:cNvPr id="3" name="Slide Number Placeholder 2">
            <a:extLst>
              <a:ext uri="{FF2B5EF4-FFF2-40B4-BE49-F238E27FC236}">
                <a16:creationId xmlns:a16="http://schemas.microsoft.com/office/drawing/2014/main" id="{663C9CC8-2132-4644-86D9-803EC3CDD8FA}"/>
              </a:ext>
            </a:extLst>
          </p:cNvPr>
          <p:cNvSpPr>
            <a:spLocks noGrp="1"/>
          </p:cNvSpPr>
          <p:nvPr>
            <p:ph type="sldNum" sz="quarter" idx="12"/>
          </p:nvPr>
        </p:nvSpPr>
        <p:spPr/>
        <p:txBody>
          <a:bodyPr/>
          <a:lstStyle/>
          <a:p>
            <a:fld id="{CBA53E11-492D-48B3-9F9B-09541CA2A39A}" type="slidenum">
              <a:rPr lang="en-GB" smtClean="0"/>
              <a:t>17</a:t>
            </a:fld>
            <a:endParaRPr lang="en-GB"/>
          </a:p>
        </p:txBody>
      </p:sp>
      <p:sp>
        <p:nvSpPr>
          <p:cNvPr id="4" name="TextBox 3">
            <a:extLst>
              <a:ext uri="{FF2B5EF4-FFF2-40B4-BE49-F238E27FC236}">
                <a16:creationId xmlns:a16="http://schemas.microsoft.com/office/drawing/2014/main" id="{6884DCE5-3C44-CAA3-05F7-600673DE1E48}"/>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Argument Attribution Explanations in Quantitative Bipolar Argumentation Frameworks. X. Yin, N. Potyka, F. Toni. ECAI, 2023.</a:t>
            </a:r>
            <a:endParaRPr lang="en-US" sz="1400" dirty="0">
              <a:solidFill>
                <a:srgbClr val="0000CD"/>
              </a:solidFill>
            </a:endParaRPr>
          </a:p>
        </p:txBody>
      </p:sp>
    </p:spTree>
    <p:extLst>
      <p:ext uri="{BB962C8B-B14F-4D97-AF65-F5344CB8AC3E}">
        <p14:creationId xmlns:p14="http://schemas.microsoft.com/office/powerpoint/2010/main" val="3617683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2506-2A76-1967-3778-88F820F68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A60E7-9EF5-567B-051B-6B164477DA0C}"/>
              </a:ext>
            </a:extLst>
          </p:cNvPr>
          <p:cNvSpPr>
            <a:spLocks noGrp="1"/>
          </p:cNvSpPr>
          <p:nvPr>
            <p:ph type="title"/>
          </p:nvPr>
        </p:nvSpPr>
        <p:spPr>
          <a:xfrm>
            <a:off x="325437" y="2654264"/>
            <a:ext cx="11541125" cy="1549472"/>
          </a:xfrm>
        </p:spPr>
        <p:txBody>
          <a:bodyPr/>
          <a:lstStyle/>
          <a:p>
            <a:pPr algn="ctr"/>
            <a:r>
              <a:rPr lang="en-US" altLang="zh-CN" sz="4800" dirty="0">
                <a:latin typeface="Calibri" panose="020F0502020204030204" pitchFamily="34" charset="0"/>
                <a:ea typeface="Calibri" panose="020F0502020204030204" pitchFamily="34" charset="0"/>
                <a:cs typeface="Calibri" panose="020F0502020204030204" pitchFamily="34" charset="0"/>
              </a:rPr>
              <a:t>Relation Attribution Explanations</a:t>
            </a:r>
            <a:br>
              <a:rPr lang="en-US" altLang="zh-CN" sz="4800" dirty="0">
                <a:latin typeface="Calibri" panose="020F0502020204030204" pitchFamily="34" charset="0"/>
                <a:ea typeface="Calibri" panose="020F0502020204030204" pitchFamily="34" charset="0"/>
                <a:cs typeface="Calibri" panose="020F0502020204030204" pitchFamily="34" charset="0"/>
              </a:rPr>
            </a:br>
            <a:r>
              <a:rPr lang="en-US" altLang="zh-CN" sz="4800" dirty="0">
                <a:latin typeface="Calibri" panose="020F0502020204030204" pitchFamily="34" charset="0"/>
                <a:ea typeface="Calibri" panose="020F0502020204030204" pitchFamily="34" charset="0"/>
                <a:cs typeface="Calibri" panose="020F0502020204030204" pitchFamily="34" charset="0"/>
              </a:rPr>
              <a:t>(RAEs)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48E8D16-BE67-3FB8-134F-5649F03E2EDE}"/>
              </a:ext>
            </a:extLst>
          </p:cNvPr>
          <p:cNvSpPr>
            <a:spLocks noGrp="1"/>
          </p:cNvSpPr>
          <p:nvPr>
            <p:ph type="sldNum" sz="quarter" idx="12"/>
          </p:nvPr>
        </p:nvSpPr>
        <p:spPr/>
        <p:txBody>
          <a:bodyPr/>
          <a:lstStyle/>
          <a:p>
            <a:fld id="{CBA53E11-492D-48B3-9F9B-09541CA2A39A}" type="slidenum">
              <a:rPr lang="en-GB" smtClean="0"/>
              <a:t>18</a:t>
            </a:fld>
            <a:endParaRPr lang="en-GB"/>
          </a:p>
        </p:txBody>
      </p:sp>
      <p:sp>
        <p:nvSpPr>
          <p:cNvPr id="4" name="TextBox 3">
            <a:extLst>
              <a:ext uri="{FF2B5EF4-FFF2-40B4-BE49-F238E27FC236}">
                <a16:creationId xmlns:a16="http://schemas.microsoft.com/office/drawing/2014/main" id="{F5EE4EEE-32B8-64E5-E33C-2DD6E42B1B0E}"/>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42316973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9E94D9-365E-0F4C-8F4A-A94956351EE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722A150-30AC-C90A-3675-949DBB7808D3}"/>
              </a:ext>
            </a:extLst>
          </p:cNvPr>
          <p:cNvPicPr>
            <a:picLocks noChangeAspect="1"/>
          </p:cNvPicPr>
          <p:nvPr/>
        </p:nvPicPr>
        <p:blipFill>
          <a:blip r:embed="rId3"/>
          <a:stretch>
            <a:fillRect/>
          </a:stretch>
        </p:blipFill>
        <p:spPr>
          <a:xfrm>
            <a:off x="4052887" y="3429000"/>
            <a:ext cx="4086225" cy="2557999"/>
          </a:xfrm>
          <a:prstGeom prst="rect">
            <a:avLst/>
          </a:prstGeom>
        </p:spPr>
      </p:pic>
      <p:sp>
        <p:nvSpPr>
          <p:cNvPr id="7" name="Title 1">
            <a:extLst>
              <a:ext uri="{FF2B5EF4-FFF2-40B4-BE49-F238E27FC236}">
                <a16:creationId xmlns:a16="http://schemas.microsoft.com/office/drawing/2014/main" id="{B771A8A3-EC4E-FACE-5BFB-604FFA278FD9}"/>
              </a:ext>
            </a:extLst>
          </p:cNvPr>
          <p:cNvSpPr>
            <a:spLocks noGrp="1"/>
          </p:cNvSpPr>
          <p:nvPr>
            <p:ph type="title"/>
          </p:nvPr>
        </p:nvSpPr>
        <p:spPr>
          <a:xfrm>
            <a:off x="325438" y="251619"/>
            <a:ext cx="11541125" cy="378619"/>
          </a:xfrm>
        </p:spPr>
        <p:txBody>
          <a:bodyPr/>
          <a:lstStyle/>
          <a:p>
            <a:pPr algn="ctr"/>
            <a:r>
              <a:rPr lang="en-US" altLang="zh-CN" sz="4400" dirty="0">
                <a:latin typeface="Calibri" panose="020F0502020204030204" pitchFamily="34" charset="0"/>
                <a:ea typeface="Calibri" panose="020F0502020204030204" pitchFamily="34" charset="0"/>
                <a:cs typeface="Calibri" panose="020F0502020204030204" pitchFamily="34" charset="0"/>
              </a:rPr>
              <a:t>Motivation for RAEs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2" name="Subtitle 3">
            <a:extLst>
              <a:ext uri="{FF2B5EF4-FFF2-40B4-BE49-F238E27FC236}">
                <a16:creationId xmlns:a16="http://schemas.microsoft.com/office/drawing/2014/main" id="{FA2CD1C1-60AD-AD44-04E5-F73E657AE261}"/>
              </a:ext>
            </a:extLst>
          </p:cNvPr>
          <p:cNvSpPr txBox="1">
            <a:spLocks/>
          </p:cNvSpPr>
          <p:nvPr/>
        </p:nvSpPr>
        <p:spPr>
          <a:xfrm>
            <a:off x="325440" y="2065554"/>
            <a:ext cx="11541123"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600" dirty="0">
                <a:solidFill>
                  <a:srgbClr val="7B68EE"/>
                </a:solidFill>
                <a:latin typeface="Calibri" panose="020F0502020204030204" pitchFamily="34" charset="0"/>
                <a:ea typeface="Calibri" panose="020F0502020204030204" pitchFamily="34" charset="0"/>
                <a:cs typeface="Calibri" panose="020F0502020204030204" pitchFamily="34" charset="0"/>
              </a:rPr>
              <a:t>Fine-grained explanations than AAEs</a:t>
            </a:r>
          </a:p>
          <a:p>
            <a:pPr algn="ct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7962EBCD-F983-99D8-8608-F815F7CE2E35}"/>
              </a:ext>
            </a:extLst>
          </p:cNvPr>
          <p:cNvSpPr txBox="1">
            <a:spLocks/>
          </p:cNvSpPr>
          <p:nvPr/>
        </p:nvSpPr>
        <p:spPr>
          <a:xfrm>
            <a:off x="325440" y="1383831"/>
            <a:ext cx="11541123"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600" dirty="0">
                <a:solidFill>
                  <a:srgbClr val="7B68EE"/>
                </a:solidFill>
                <a:latin typeface="Calibri" panose="020F0502020204030204" pitchFamily="34" charset="0"/>
                <a:ea typeface="Calibri" panose="020F0502020204030204" pitchFamily="34" charset="0"/>
                <a:cs typeface="Calibri" panose="020F0502020204030204" pitchFamily="34" charset="0"/>
              </a:rPr>
              <a:t>Similar idea to AAEs</a:t>
            </a:r>
          </a:p>
          <a:p>
            <a:pPr algn="ct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ABEFC17-BF20-F59E-A6E5-4CA4F4AF1CBA}"/>
              </a:ext>
            </a:extLst>
          </p:cNvPr>
          <p:cNvSpPr>
            <a:spLocks noGrp="1"/>
          </p:cNvSpPr>
          <p:nvPr>
            <p:ph type="sldNum" sz="quarter" idx="12"/>
          </p:nvPr>
        </p:nvSpPr>
        <p:spPr/>
        <p:txBody>
          <a:bodyPr/>
          <a:lstStyle/>
          <a:p>
            <a:fld id="{CBA53E11-492D-48B3-9F9B-09541CA2A39A}" type="slidenum">
              <a:rPr lang="en-GB" smtClean="0"/>
              <a:t>19</a:t>
            </a:fld>
            <a:endParaRPr lang="en-GB"/>
          </a:p>
        </p:txBody>
      </p:sp>
      <p:sp>
        <p:nvSpPr>
          <p:cNvPr id="6" name="TextBox 5">
            <a:extLst>
              <a:ext uri="{FF2B5EF4-FFF2-40B4-BE49-F238E27FC236}">
                <a16:creationId xmlns:a16="http://schemas.microsoft.com/office/drawing/2014/main" id="{93BE7D72-DE85-7EC7-BA00-CE4C15567D62}"/>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1399339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F4483-0608-E348-EE1F-AAB12E40837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9AFD946-2FB6-5C5D-2350-1F20F6A53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107" y="2668925"/>
            <a:ext cx="5353050"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C5FB56-22A2-2685-A929-968A7B3A0D5C}"/>
              </a:ext>
            </a:extLst>
          </p:cNvPr>
          <p:cNvSpPr>
            <a:spLocks noGrp="1"/>
          </p:cNvSpPr>
          <p:nvPr>
            <p:ph type="title"/>
          </p:nvPr>
        </p:nvSpPr>
        <p:spPr>
          <a:xfrm>
            <a:off x="505039" y="400426"/>
            <a:ext cx="11541125" cy="519906"/>
          </a:xfrm>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Background</a:t>
            </a:r>
          </a:p>
        </p:txBody>
      </p:sp>
      <p:sp>
        <p:nvSpPr>
          <p:cNvPr id="3" name="Subtitle 3">
            <a:extLst>
              <a:ext uri="{FF2B5EF4-FFF2-40B4-BE49-F238E27FC236}">
                <a16:creationId xmlns:a16="http://schemas.microsoft.com/office/drawing/2014/main" id="{980FB024-3A6D-3EFC-F4F2-69C3C929FF27}"/>
              </a:ext>
            </a:extLst>
          </p:cNvPr>
          <p:cNvSpPr txBox="1">
            <a:spLocks/>
          </p:cNvSpPr>
          <p:nvPr/>
        </p:nvSpPr>
        <p:spPr>
          <a:xfrm>
            <a:off x="505039" y="1176850"/>
            <a:ext cx="10906171" cy="272857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742950" indent="-742950">
              <a:lnSpc>
                <a:spcPct val="150000"/>
              </a:lnSpc>
              <a:buFont typeface="Arial" panose="020B0604020202020204" pitchFamily="34" charset="0"/>
              <a:buChar char="•"/>
            </a:pPr>
            <a:r>
              <a:rPr lang="en-US" altLang="zh-CN" sz="3000" dirty="0">
                <a:latin typeface="Calibri" panose="020F0502020204030204" pitchFamily="34" charset="0"/>
                <a:ea typeface="Calibri" panose="020F0502020204030204" pitchFamily="34" charset="0"/>
                <a:cs typeface="Calibri" panose="020F0502020204030204" pitchFamily="34" charset="0"/>
              </a:rPr>
              <a:t>What is Explainable AI (XAI)?</a:t>
            </a:r>
          </a:p>
          <a:p>
            <a:pPr marL="742950" indent="-742950">
              <a:lnSpc>
                <a:spcPct val="150000"/>
              </a:lnSpc>
              <a:buFont typeface="Arial" panose="020B0604020202020204" pitchFamily="34" charset="0"/>
              <a:buChar char="•"/>
            </a:pPr>
            <a:r>
              <a:rPr lang="en-US" altLang="zh-CN" sz="3000" dirty="0">
                <a:latin typeface="Calibri" panose="020F0502020204030204" pitchFamily="34" charset="0"/>
                <a:ea typeface="Calibri" panose="020F0502020204030204" pitchFamily="34" charset="0"/>
                <a:cs typeface="Calibri" panose="020F0502020204030204" pitchFamily="34" charset="0"/>
              </a:rPr>
              <a:t>Crucial in high-stakes decisions.</a:t>
            </a:r>
          </a:p>
          <a:p>
            <a:pPr marL="742950" indent="-742950">
              <a:lnSpc>
                <a:spcPct val="150000"/>
              </a:lnSpc>
              <a:buFont typeface="Arial" panose="020B0604020202020204" pitchFamily="34" charset="0"/>
              <a:buChar char="•"/>
            </a:pPr>
            <a:endParaRPr lang="en-US" altLang="zh-CN" sz="30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A999DEF-EBA8-6FCE-5178-E14299FF0259}"/>
              </a:ext>
            </a:extLst>
          </p:cNvPr>
          <p:cNvSpPr txBox="1"/>
          <p:nvPr/>
        </p:nvSpPr>
        <p:spPr>
          <a:xfrm>
            <a:off x="51955" y="6601013"/>
            <a:ext cx="11253355" cy="472410"/>
          </a:xfrm>
          <a:prstGeom prst="rect">
            <a:avLst/>
          </a:prstGeom>
          <a:noFill/>
        </p:spPr>
        <p:txBody>
          <a:bodyPr wrap="square" lIns="0" tIns="0" rIns="0" bIns="0" rtlCol="0">
            <a:noAutofit/>
          </a:bodyPr>
          <a:lstStyle/>
          <a:p>
            <a:pPr algn="l">
              <a:lnSpc>
                <a:spcPct val="105000"/>
              </a:lnSpc>
            </a:pPr>
            <a:r>
              <a:rPr lang="en-US" sz="1600" dirty="0">
                <a:solidFill>
                  <a:srgbClr val="0000CD"/>
                </a:solidFill>
              </a:rPr>
              <a:t>Image Source: https://worldline.com/en/home/main-navigation/resources/blogs/2021/ever-heard-of-the-ai-black-box-problem</a:t>
            </a:r>
          </a:p>
        </p:txBody>
      </p:sp>
      <p:sp>
        <p:nvSpPr>
          <p:cNvPr id="6" name="Slide Number Placeholder 5">
            <a:extLst>
              <a:ext uri="{FF2B5EF4-FFF2-40B4-BE49-F238E27FC236}">
                <a16:creationId xmlns:a16="http://schemas.microsoft.com/office/drawing/2014/main" id="{1CB36676-9A33-D541-F555-40E2315DF174}"/>
              </a:ext>
            </a:extLst>
          </p:cNvPr>
          <p:cNvSpPr>
            <a:spLocks noGrp="1"/>
          </p:cNvSpPr>
          <p:nvPr>
            <p:ph type="sldNum" sz="quarter" idx="12"/>
          </p:nvPr>
        </p:nvSpPr>
        <p:spPr/>
        <p:txBody>
          <a:bodyPr/>
          <a:lstStyle/>
          <a:p>
            <a:fld id="{CBA53E11-492D-48B3-9F9B-09541CA2A39A}" type="slidenum">
              <a:rPr lang="en-GB" smtClean="0"/>
              <a:t>2</a:t>
            </a:fld>
            <a:endParaRPr lang="en-GB"/>
          </a:p>
        </p:txBody>
      </p:sp>
    </p:spTree>
    <p:extLst>
      <p:ext uri="{BB962C8B-B14F-4D97-AF65-F5344CB8AC3E}">
        <p14:creationId xmlns:p14="http://schemas.microsoft.com/office/powerpoint/2010/main" val="337015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473C2-27D1-BBA0-E1FB-155C6A3A35C9}"/>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Relation Attribution Explanations (RAEs)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8E79F580-F06A-672F-5370-04068C35283D}"/>
              </a:ext>
            </a:extLst>
          </p:cNvPr>
          <p:cNvSpPr txBox="1">
            <a:spLocks/>
          </p:cNvSpPr>
          <p:nvPr/>
        </p:nvSpPr>
        <p:spPr>
          <a:xfrm>
            <a:off x="570667" y="1023123"/>
            <a:ext cx="11541123"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3200" dirty="0">
                <a:latin typeface="Calibri" panose="020F0502020204030204" pitchFamily="34" charset="0"/>
                <a:ea typeface="Calibri" panose="020F0502020204030204" pitchFamily="34" charset="0"/>
                <a:cs typeface="Calibri" panose="020F0502020204030204" pitchFamily="34" charset="0"/>
              </a:rPr>
              <a:t>Shapley values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3">
            <a:extLst>
              <a:ext uri="{FF2B5EF4-FFF2-40B4-BE49-F238E27FC236}">
                <a16:creationId xmlns:a16="http://schemas.microsoft.com/office/drawing/2014/main" id="{62FB1B73-FD7E-BD57-9DC0-17DC36BCA744}"/>
              </a:ext>
            </a:extLst>
          </p:cNvPr>
          <p:cNvSpPr txBox="1">
            <a:spLocks/>
          </p:cNvSpPr>
          <p:nvPr/>
        </p:nvSpPr>
        <p:spPr>
          <a:xfrm>
            <a:off x="1017916" y="1482686"/>
            <a:ext cx="11541125" cy="1315892"/>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 popular contribution measurement in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game theory.</a:t>
            </a:r>
          </a:p>
          <a:p>
            <a:pPr marL="457200" indent="-457200">
              <a:lnSpc>
                <a:spcPct val="120000"/>
              </a:lnSpc>
              <a:buFont typeface="Arial" panose="020B0604020202020204" pitchFamily="34" charset="0"/>
              <a:buChar char="•"/>
            </a:pP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Computing the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weighted marginal contributions.</a:t>
            </a:r>
            <a:endPar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20000"/>
              </a:lnSpc>
              <a:buFont typeface="Arial" panose="020B0604020202020204" pitchFamily="34" charset="0"/>
              <a:buChar char="•"/>
            </a:pP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11E3A61-2238-9092-AFE3-C8E881AC5F81}"/>
              </a:ext>
            </a:extLst>
          </p:cNvPr>
          <p:cNvPicPr>
            <a:picLocks noChangeAspect="1"/>
          </p:cNvPicPr>
          <p:nvPr/>
        </p:nvPicPr>
        <p:blipFill>
          <a:blip r:embed="rId3"/>
          <a:stretch>
            <a:fillRect/>
          </a:stretch>
        </p:blipFill>
        <p:spPr>
          <a:xfrm>
            <a:off x="3795848" y="2959620"/>
            <a:ext cx="3741322" cy="2362940"/>
          </a:xfrm>
          <a:prstGeom prst="rect">
            <a:avLst/>
          </a:prstGeom>
        </p:spPr>
      </p:pic>
      <mc:AlternateContent xmlns:mc="http://schemas.openxmlformats.org/markup-compatibility/2006" xmlns:a14="http://schemas.microsoft.com/office/drawing/2010/main">
        <mc:Choice Requires="a14">
          <p:sp>
            <p:nvSpPr>
              <p:cNvPr id="10" name="Subtitle 3">
                <a:extLst>
                  <a:ext uri="{FF2B5EF4-FFF2-40B4-BE49-F238E27FC236}">
                    <a16:creationId xmlns:a16="http://schemas.microsoft.com/office/drawing/2014/main" id="{6B6059C8-94AF-078F-07F0-BD14F0AF0A2E}"/>
                  </a:ext>
                </a:extLst>
              </p:cNvPr>
              <p:cNvSpPr txBox="1">
                <a:spLocks/>
              </p:cNvSpPr>
              <p:nvPr/>
            </p:nvSpPr>
            <p:spPr>
              <a:xfrm>
                <a:off x="1017916" y="5352473"/>
                <a:ext cx="11541125" cy="1315892"/>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Relations (</a:t>
                </a:r>
                <a14:m>
                  <m:oMath xmlns:m="http://schemas.openxmlformats.org/officeDocument/2006/math">
                    <m:sSub>
                      <m:sSubPr>
                        <m:ctrlPr>
                          <a:rPr lang="en-GB" altLang="zh-CN" sz="2800" i="1" smtClean="0">
                            <a:solidFill>
                              <a:schemeClr val="accent3"/>
                            </a:solidFill>
                            <a:latin typeface="Cambria Math" panose="02040503050406030204" pitchFamily="18" charset="0"/>
                            <a:cs typeface="Calibri" panose="020F0502020204030204" pitchFamily="34" charset="0"/>
                          </a:rPr>
                        </m:ctrlPr>
                      </m:sSubPr>
                      <m:e>
                        <m:r>
                          <a:rPr lang="en-GB" altLang="zh-CN" sz="2800" b="0" i="1" smtClean="0">
                            <a:solidFill>
                              <a:schemeClr val="accent3"/>
                            </a:solidFill>
                            <a:latin typeface="Cambria Math" panose="02040503050406030204" pitchFamily="18" charset="0"/>
                            <a:cs typeface="Calibri" panose="020F0502020204030204" pitchFamily="34" charset="0"/>
                          </a:rPr>
                          <m:t>𝑟</m:t>
                        </m:r>
                      </m:e>
                      <m:sub>
                        <m:r>
                          <a:rPr lang="en-GB" altLang="zh-CN" sz="2800" b="0" i="1" smtClean="0">
                            <a:solidFill>
                              <a:schemeClr val="accent3"/>
                            </a:solidFill>
                            <a:latin typeface="Cambria Math" panose="02040503050406030204" pitchFamily="18" charset="0"/>
                            <a:cs typeface="Calibri" panose="020F0502020204030204" pitchFamily="34" charset="0"/>
                          </a:rPr>
                          <m:t>1</m:t>
                        </m:r>
                      </m:sub>
                    </m:sSub>
                    <m:r>
                      <a:rPr lang="en-GB" altLang="zh-CN" sz="2800" b="0" i="1" smtClean="0">
                        <a:solidFill>
                          <a:schemeClr val="accent3"/>
                        </a:solidFill>
                        <a:latin typeface="Cambria Math" panose="02040503050406030204" pitchFamily="18" charset="0"/>
                        <a:cs typeface="Calibri" panose="020F0502020204030204" pitchFamily="34" charset="0"/>
                      </a:rPr>
                      <m:t>~</m:t>
                    </m:r>
                    <m:sSub>
                      <m:sSubPr>
                        <m:ctrlPr>
                          <a:rPr lang="en-GB" altLang="zh-CN" sz="2800" i="1">
                            <a:solidFill>
                              <a:schemeClr val="accent3"/>
                            </a:solidFill>
                            <a:latin typeface="Cambria Math" panose="02040503050406030204" pitchFamily="18" charset="0"/>
                            <a:cs typeface="Calibri" panose="020F0502020204030204" pitchFamily="34" charset="0"/>
                          </a:rPr>
                        </m:ctrlPr>
                      </m:sSubPr>
                      <m:e>
                        <m:r>
                          <a:rPr lang="en-GB" altLang="zh-CN" sz="2800" i="1">
                            <a:solidFill>
                              <a:schemeClr val="accent3"/>
                            </a:solidFill>
                            <a:latin typeface="Cambria Math" panose="02040503050406030204" pitchFamily="18" charset="0"/>
                            <a:cs typeface="Calibri" panose="020F0502020204030204" pitchFamily="34" charset="0"/>
                          </a:rPr>
                          <m:t>𝑟</m:t>
                        </m:r>
                      </m:e>
                      <m:sub>
                        <m:r>
                          <a:rPr lang="en-GB" altLang="zh-CN" sz="2800" b="0" i="1" smtClean="0">
                            <a:solidFill>
                              <a:schemeClr val="accent3"/>
                            </a:solidFill>
                            <a:latin typeface="Cambria Math" panose="02040503050406030204" pitchFamily="18" charset="0"/>
                            <a:cs typeface="Calibri" panose="020F0502020204030204" pitchFamily="34" charset="0"/>
                          </a:rPr>
                          <m:t>5</m:t>
                        </m:r>
                      </m:sub>
                    </m:sSub>
                  </m:oMath>
                </a14:m>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 players </a:t>
                </a:r>
              </a:p>
              <a:p>
                <a:pPr marL="457200" indent="-457200">
                  <a:lnSpc>
                    <a:spcPct val="120000"/>
                  </a:lnSpc>
                  <a:buFont typeface="Arial" panose="020B0604020202020204" pitchFamily="34" charset="0"/>
                  <a:buChar char="•"/>
                </a:pP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Creating payoffs (</a:t>
                </a:r>
                <a14:m>
                  <m:oMath xmlns:m="http://schemas.openxmlformats.org/officeDocument/2006/math">
                    <m:r>
                      <a:rPr lang="en-US" sz="2800" i="1">
                        <a:latin typeface="Cambria Math" panose="02040503050406030204" pitchFamily="18" charset="0"/>
                        <a:ea typeface="Cambria Math" panose="02040503050406030204" pitchFamily="18" charset="0"/>
                      </a:rPr>
                      <m:t>𝜏</m:t>
                    </m:r>
                    <m:d>
                      <m:dPr>
                        <m:ctrlPr>
                          <a:rPr lang="en-US" sz="2800" i="1">
                            <a:latin typeface="Cambria Math" panose="02040503050406030204" pitchFamily="18" charset="0"/>
                            <a:ea typeface="Cambria Math" panose="02040503050406030204" pitchFamily="18" charset="0"/>
                          </a:rPr>
                        </m:ctrlPr>
                      </m:dPr>
                      <m:e>
                        <m:r>
                          <m:rPr>
                            <m:sty m:val="p"/>
                          </m:rPr>
                          <a:rPr lang="el-GR" sz="2800" i="1" smtClean="0">
                            <a:latin typeface="Cambria Math" panose="02040503050406030204" pitchFamily="18" charset="0"/>
                            <a:ea typeface="Cambria Math" panose="02040503050406030204" pitchFamily="18" charset="0"/>
                          </a:rPr>
                          <m:t>α</m:t>
                        </m:r>
                      </m:e>
                    </m:d>
                    <m:r>
                      <a:rPr lang="en-US" sz="2800" i="1">
                        <a:latin typeface="Cambria Math" panose="02040503050406030204" pitchFamily="18" charset="0"/>
                        <a:ea typeface="Cambria Math" panose="02040503050406030204" pitchFamily="18" charset="0"/>
                      </a:rPr>
                      <m:t>=0.</m:t>
                    </m:r>
                    <m:r>
                      <a:rPr lang="en-GB" sz="2800" b="0" i="1" smtClean="0">
                        <a:latin typeface="Cambria Math" panose="02040503050406030204" pitchFamily="18" charset="0"/>
                        <a:ea typeface="Cambria Math" panose="02040503050406030204" pitchFamily="18" charset="0"/>
                      </a:rPr>
                      <m:t>8</m:t>
                    </m:r>
                    <m:r>
                      <a:rPr lang="en-US" sz="2800" b="0" i="1" smtClean="0">
                        <a:latin typeface="Cambria Math" panose="02040503050406030204" pitchFamily="18" charset="0"/>
                        <a:ea typeface="Cambria Math" panose="02040503050406030204" pitchFamily="18" charset="0"/>
                      </a:rPr>
                      <m:t>, </m:t>
                    </m:r>
                    <m:r>
                      <m:rPr>
                        <m:sty m:val="p"/>
                      </m:rPr>
                      <a:rPr lang="el-GR" sz="2800" b="0" i="1" smtClean="0">
                        <a:latin typeface="Cambria Math" panose="02040503050406030204" pitchFamily="18" charset="0"/>
                        <a:ea typeface="Cambria Math" panose="02040503050406030204" pitchFamily="18" charset="0"/>
                      </a:rPr>
                      <m:t>σ</m:t>
                    </m:r>
                    <m:d>
                      <m:dPr>
                        <m:ctrlPr>
                          <a:rPr lang="en-US" sz="2800" i="1">
                            <a:latin typeface="Cambria Math" panose="02040503050406030204" pitchFamily="18" charset="0"/>
                            <a:ea typeface="Cambria Math" panose="02040503050406030204" pitchFamily="18" charset="0"/>
                          </a:rPr>
                        </m:ctrlPr>
                      </m:dPr>
                      <m:e>
                        <m:r>
                          <m:rPr>
                            <m:sty m:val="p"/>
                          </m:rPr>
                          <a:rPr lang="el-GR" sz="2800" i="1">
                            <a:latin typeface="Cambria Math" panose="02040503050406030204" pitchFamily="18" charset="0"/>
                            <a:ea typeface="Cambria Math" panose="02040503050406030204" pitchFamily="18" charset="0"/>
                          </a:rPr>
                          <m:t>α</m:t>
                        </m:r>
                      </m:e>
                    </m:d>
                    <m:r>
                      <a:rPr lang="en-US" sz="2800" i="1">
                        <a:latin typeface="Cambria Math" panose="02040503050406030204" pitchFamily="18" charset="0"/>
                        <a:ea typeface="Cambria Math" panose="02040503050406030204" pitchFamily="18" charset="0"/>
                      </a:rPr>
                      <m:t>=0.</m:t>
                    </m:r>
                    <m:r>
                      <a:rPr lang="en-GB" sz="2800" b="0" i="1" smtClean="0">
                        <a:latin typeface="Cambria Math" panose="02040503050406030204" pitchFamily="18" charset="0"/>
                        <a:ea typeface="Cambria Math" panose="02040503050406030204" pitchFamily="18" charset="0"/>
                      </a:rPr>
                      <m:t>9</m:t>
                    </m:r>
                    <m:r>
                      <a:rPr lang="en-US" sz="2800" b="0" i="1" smtClean="0">
                        <a:latin typeface="Cambria Math" panose="02040503050406030204" pitchFamily="18" charset="0"/>
                        <a:ea typeface="Cambria Math" panose="02040503050406030204" pitchFamily="18" charset="0"/>
                      </a:rPr>
                      <m:t>, </m:t>
                    </m:r>
                  </m:oMath>
                </a14:m>
                <a:r>
                  <a:rPr lang="en-US" sz="2800" i="1" dirty="0">
                    <a:solidFill>
                      <a:srgbClr val="C00000"/>
                    </a:solidFill>
                    <a:latin typeface="Calibri" panose="020F0502020204030204" pitchFamily="34" charset="0"/>
                    <a:ea typeface="Cambria Math" panose="02040503050406030204" pitchFamily="18" charset="0"/>
                    <a:cs typeface="Calibri" panose="020F0502020204030204" pitchFamily="34" charset="0"/>
                  </a:rPr>
                  <a:t>payoff</a:t>
                </a:r>
                <a:r>
                  <a:rPr lang="en-US" sz="2800" i="0" dirty="0">
                    <a:solidFill>
                      <a:srgbClr val="C00000"/>
                    </a:solidFill>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2800" i="1" dirty="0"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=0.1</m:t>
                    </m:r>
                  </m:oMath>
                </a14:m>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10" name="Subtitle 3">
                <a:extLst>
                  <a:ext uri="{FF2B5EF4-FFF2-40B4-BE49-F238E27FC236}">
                    <a16:creationId xmlns:a16="http://schemas.microsoft.com/office/drawing/2014/main" id="{6B6059C8-94AF-078F-07F0-BD14F0AF0A2E}"/>
                  </a:ext>
                </a:extLst>
              </p:cNvPr>
              <p:cNvSpPr txBox="1">
                <a:spLocks noRot="1" noChangeAspect="1" noMove="1" noResize="1" noEditPoints="1" noAdjustHandles="1" noChangeArrowheads="1" noChangeShapeType="1" noTextEdit="1"/>
              </p:cNvSpPr>
              <p:nvPr/>
            </p:nvSpPr>
            <p:spPr>
              <a:xfrm>
                <a:off x="1017916" y="5352473"/>
                <a:ext cx="11541125" cy="1315892"/>
              </a:xfrm>
              <a:prstGeom prst="rect">
                <a:avLst/>
              </a:prstGeom>
              <a:blipFill>
                <a:blip r:embed="rId4"/>
                <a:stretch>
                  <a:fillRect l="-1743" t="-4167"/>
                </a:stretch>
              </a:blipFill>
            </p:spPr>
            <p:txBody>
              <a:bodyPr/>
              <a:lstStyle/>
              <a:p>
                <a:r>
                  <a:rPr lang="en-US">
                    <a:noFill/>
                  </a:rPr>
                  <a:t> </a:t>
                </a:r>
              </a:p>
            </p:txBody>
          </p:sp>
        </mc:Fallback>
      </mc:AlternateContent>
      <p:sp>
        <p:nvSpPr>
          <p:cNvPr id="3" name="Subtitle 3">
            <a:extLst>
              <a:ext uri="{FF2B5EF4-FFF2-40B4-BE49-F238E27FC236}">
                <a16:creationId xmlns:a16="http://schemas.microsoft.com/office/drawing/2014/main" id="{88CDEA40-E041-EA37-4C0C-F397A66F4586}"/>
              </a:ext>
            </a:extLst>
          </p:cNvPr>
          <p:cNvSpPr txBox="1">
            <a:spLocks/>
          </p:cNvSpPr>
          <p:nvPr/>
        </p:nvSpPr>
        <p:spPr>
          <a:xfrm>
            <a:off x="570666" y="2852030"/>
            <a:ext cx="11541123"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3200" dirty="0">
                <a:latin typeface="Calibri" panose="020F0502020204030204" pitchFamily="34" charset="0"/>
                <a:ea typeface="Calibri" panose="020F0502020204030204" pitchFamily="34" charset="0"/>
                <a:cs typeface="Calibri" panose="020F0502020204030204" pitchFamily="34" charset="0"/>
              </a:rPr>
              <a:t>Example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A159978-329D-BB29-BC3D-C6A1D54CB7CA}"/>
              </a:ext>
            </a:extLst>
          </p:cNvPr>
          <p:cNvSpPr>
            <a:spLocks noGrp="1"/>
          </p:cNvSpPr>
          <p:nvPr>
            <p:ph type="sldNum" sz="quarter" idx="12"/>
          </p:nvPr>
        </p:nvSpPr>
        <p:spPr/>
        <p:txBody>
          <a:bodyPr/>
          <a:lstStyle/>
          <a:p>
            <a:fld id="{CBA53E11-492D-48B3-9F9B-09541CA2A39A}" type="slidenum">
              <a:rPr lang="en-GB" smtClean="0"/>
              <a:t>20</a:t>
            </a:fld>
            <a:endParaRPr lang="en-GB"/>
          </a:p>
        </p:txBody>
      </p:sp>
      <p:sp>
        <p:nvSpPr>
          <p:cNvPr id="7" name="TextBox 6">
            <a:extLst>
              <a:ext uri="{FF2B5EF4-FFF2-40B4-BE49-F238E27FC236}">
                <a16:creationId xmlns:a16="http://schemas.microsoft.com/office/drawing/2014/main" id="{C49FF538-FBE6-A05C-0860-69BEC43BA359}"/>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1928608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10" grpId="0" uiExpand="1"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D2DA5E6-8A04-F47A-BBF0-FF0628F07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2A095-D427-9D24-CCDB-A4F64C2A4EE7}"/>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Relation Attribution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2C63C9D-3FB5-64A6-CDCE-CDCDCD196268}"/>
              </a:ext>
            </a:extLst>
          </p:cNvPr>
          <p:cNvPicPr>
            <a:picLocks noChangeAspect="1"/>
          </p:cNvPicPr>
          <p:nvPr/>
        </p:nvPicPr>
        <p:blipFill>
          <a:blip r:embed="rId3"/>
          <a:stretch>
            <a:fillRect/>
          </a:stretch>
        </p:blipFill>
        <p:spPr>
          <a:xfrm>
            <a:off x="2100262" y="2143125"/>
            <a:ext cx="7991475" cy="2571750"/>
          </a:xfrm>
          <a:prstGeom prst="rect">
            <a:avLst/>
          </a:prstGeom>
        </p:spPr>
      </p:pic>
      <p:pic>
        <p:nvPicPr>
          <p:cNvPr id="17" name="Picture 16">
            <a:extLst>
              <a:ext uri="{FF2B5EF4-FFF2-40B4-BE49-F238E27FC236}">
                <a16:creationId xmlns:a16="http://schemas.microsoft.com/office/drawing/2014/main" id="{01E74E41-2304-319D-2F66-78C689ED3968}"/>
              </a:ext>
            </a:extLst>
          </p:cNvPr>
          <p:cNvPicPr>
            <a:picLocks noChangeAspect="1"/>
          </p:cNvPicPr>
          <p:nvPr/>
        </p:nvPicPr>
        <p:blipFill>
          <a:blip r:embed="rId4"/>
          <a:stretch>
            <a:fillRect/>
          </a:stretch>
        </p:blipFill>
        <p:spPr>
          <a:xfrm>
            <a:off x="2100261" y="2190750"/>
            <a:ext cx="7991475" cy="2524125"/>
          </a:xfrm>
          <a:prstGeom prst="rect">
            <a:avLst/>
          </a:prstGeom>
        </p:spPr>
      </p:pic>
      <p:sp>
        <p:nvSpPr>
          <p:cNvPr id="3" name="Slide Number Placeholder 2">
            <a:extLst>
              <a:ext uri="{FF2B5EF4-FFF2-40B4-BE49-F238E27FC236}">
                <a16:creationId xmlns:a16="http://schemas.microsoft.com/office/drawing/2014/main" id="{6ECE7E89-7382-9F84-30EC-ACC2D4E0E1A4}"/>
              </a:ext>
            </a:extLst>
          </p:cNvPr>
          <p:cNvSpPr>
            <a:spLocks noGrp="1"/>
          </p:cNvSpPr>
          <p:nvPr>
            <p:ph type="sldNum" sz="quarter" idx="12"/>
          </p:nvPr>
        </p:nvSpPr>
        <p:spPr/>
        <p:txBody>
          <a:bodyPr/>
          <a:lstStyle/>
          <a:p>
            <a:fld id="{CBA53E11-492D-48B3-9F9B-09541CA2A39A}" type="slidenum">
              <a:rPr lang="en-GB" smtClean="0"/>
              <a:t>21</a:t>
            </a:fld>
            <a:endParaRPr lang="en-GB"/>
          </a:p>
        </p:txBody>
      </p:sp>
      <p:sp>
        <p:nvSpPr>
          <p:cNvPr id="5" name="TextBox 4">
            <a:extLst>
              <a:ext uri="{FF2B5EF4-FFF2-40B4-BE49-F238E27FC236}">
                <a16:creationId xmlns:a16="http://schemas.microsoft.com/office/drawing/2014/main" id="{6E4033DD-A95D-7188-05BF-754E73CEEF43}"/>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20550456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EC6C37-7406-3BE8-3219-1C13844F3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D9D5E-778D-205D-DF09-D65CB7864FB3}"/>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Relation Attribution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D0963F3-57BC-0A43-1A96-3E3FCDF5C244}"/>
              </a:ext>
            </a:extLst>
          </p:cNvPr>
          <p:cNvPicPr>
            <a:picLocks noChangeAspect="1"/>
          </p:cNvPicPr>
          <p:nvPr/>
        </p:nvPicPr>
        <p:blipFill>
          <a:blip r:embed="rId3"/>
          <a:stretch>
            <a:fillRect/>
          </a:stretch>
        </p:blipFill>
        <p:spPr>
          <a:xfrm>
            <a:off x="2100262" y="3743323"/>
            <a:ext cx="7991475" cy="2571750"/>
          </a:xfrm>
          <a:prstGeom prst="rect">
            <a:avLst/>
          </a:prstGeom>
        </p:spPr>
      </p:pic>
      <p:pic>
        <p:nvPicPr>
          <p:cNvPr id="6" name="Picture 5">
            <a:extLst>
              <a:ext uri="{FF2B5EF4-FFF2-40B4-BE49-F238E27FC236}">
                <a16:creationId xmlns:a16="http://schemas.microsoft.com/office/drawing/2014/main" id="{49F1E221-DAF3-7F12-AD60-156FB241B516}"/>
              </a:ext>
            </a:extLst>
          </p:cNvPr>
          <p:cNvPicPr>
            <a:picLocks noChangeAspect="1"/>
          </p:cNvPicPr>
          <p:nvPr/>
        </p:nvPicPr>
        <p:blipFill>
          <a:blip r:embed="rId4"/>
          <a:stretch>
            <a:fillRect/>
          </a:stretch>
        </p:blipFill>
        <p:spPr>
          <a:xfrm>
            <a:off x="2100262" y="1052510"/>
            <a:ext cx="7991475" cy="2524125"/>
          </a:xfrm>
          <a:prstGeom prst="rect">
            <a:avLst/>
          </a:prstGeom>
        </p:spPr>
      </p:pic>
      <p:sp>
        <p:nvSpPr>
          <p:cNvPr id="3" name="Slide Number Placeholder 2">
            <a:extLst>
              <a:ext uri="{FF2B5EF4-FFF2-40B4-BE49-F238E27FC236}">
                <a16:creationId xmlns:a16="http://schemas.microsoft.com/office/drawing/2014/main" id="{610224E3-22BD-C7B6-057B-8528A4144B5C}"/>
              </a:ext>
            </a:extLst>
          </p:cNvPr>
          <p:cNvSpPr>
            <a:spLocks noGrp="1"/>
          </p:cNvSpPr>
          <p:nvPr>
            <p:ph type="sldNum" sz="quarter" idx="12"/>
          </p:nvPr>
        </p:nvSpPr>
        <p:spPr/>
        <p:txBody>
          <a:bodyPr/>
          <a:lstStyle/>
          <a:p>
            <a:fld id="{CBA53E11-492D-48B3-9F9B-09541CA2A39A}" type="slidenum">
              <a:rPr lang="en-GB" smtClean="0"/>
              <a:t>22</a:t>
            </a:fld>
            <a:endParaRPr lang="en-GB"/>
          </a:p>
        </p:txBody>
      </p:sp>
      <p:sp>
        <p:nvSpPr>
          <p:cNvPr id="5" name="TextBox 4">
            <a:extLst>
              <a:ext uri="{FF2B5EF4-FFF2-40B4-BE49-F238E27FC236}">
                <a16:creationId xmlns:a16="http://schemas.microsoft.com/office/drawing/2014/main" id="{5196D204-0059-FC27-538B-1B48B45753A9}"/>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368030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C913-02E9-899B-215E-41B2A3B85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C7A92-C180-B13E-FF60-ED8E46E95142}"/>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 Approximating RAEs Probabilistically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Subtitle 3">
                <a:extLst>
                  <a:ext uri="{FF2B5EF4-FFF2-40B4-BE49-F238E27FC236}">
                    <a16:creationId xmlns:a16="http://schemas.microsoft.com/office/drawing/2014/main" id="{82C41A44-29B8-D834-6476-2049FE9B20FD}"/>
                  </a:ext>
                </a:extLst>
              </p:cNvPr>
              <p:cNvSpPr txBox="1">
                <a:spLocks/>
              </p:cNvSpPr>
              <p:nvPr/>
            </p:nvSpPr>
            <p:spPr>
              <a:xfrm>
                <a:off x="774076" y="1208366"/>
                <a:ext cx="12347564" cy="414087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Issue</a:t>
                </a:r>
                <a:r>
                  <a:rPr lang="en-GB"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Shapley values are based on factorial computation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inefficient</a:t>
                </a: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Example</a:t>
                </a:r>
                <a:r>
                  <a:rPr lang="en-GB"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Computation of n relations in a QBAF: </a:t>
                </a:r>
                <a14:m>
                  <m:oMath xmlns:m="http://schemas.openxmlformats.org/officeDocument/2006/math">
                    <m:r>
                      <a:rPr lang="en-GB" altLang="zh-CN" sz="280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𝑛</m:t>
                    </m:r>
                    <m:r>
                      <a:rPr lang="en-GB" altLang="zh-CN" sz="2800" i="1" dirty="0" smtClean="0">
                        <a:solidFill>
                          <a:schemeClr val="tx1"/>
                        </a:solidFill>
                        <a:latin typeface="Cambria Math" panose="02040503050406030204" pitchFamily="18" charset="0"/>
                        <a:ea typeface="Calibri" panose="020F0502020204030204" pitchFamily="34" charset="0"/>
                        <a:cs typeface="Calibri" panose="020F0502020204030204" pitchFamily="34" charset="0"/>
                      </a:rPr>
                      <m:t>!</m:t>
                    </m:r>
                  </m:oMath>
                </a14:m>
                <a:endPar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Solution</a:t>
                </a:r>
                <a:r>
                  <a:rPr lang="en-GB"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Approximated method based on sampling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Sampling </a:t>
                </a:r>
                <a14:m>
                  <m:oMath xmlns:m="http://schemas.openxmlformats.org/officeDocument/2006/math">
                    <m:r>
                      <a:rPr lang="en-GB" altLang="zh-CN" sz="2800" i="1" dirty="0">
                        <a:solidFill>
                          <a:srgbClr val="C00000"/>
                        </a:solidFill>
                        <a:latin typeface="Cambria Math" panose="02040503050406030204" pitchFamily="18" charset="0"/>
                        <a:ea typeface="Calibri" panose="020F0502020204030204" pitchFamily="34" charset="0"/>
                        <a:cs typeface="Calibri" panose="020F0502020204030204" pitchFamily="34" charset="0"/>
                      </a:rPr>
                      <m:t>𝑁</m:t>
                    </m:r>
                  </m:oMath>
                </a14:m>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 from </a:t>
                </a:r>
                <a14:m>
                  <m:oMath xmlns:m="http://schemas.openxmlformats.org/officeDocument/2006/math">
                    <m:r>
                      <a:rPr lang="en-GB" altLang="zh-CN" sz="2800" i="1" dirty="0">
                        <a:solidFill>
                          <a:srgbClr val="C00000"/>
                        </a:solidFill>
                        <a:latin typeface="Cambria Math" panose="02040503050406030204" pitchFamily="18" charset="0"/>
                        <a:ea typeface="Calibri" panose="020F0502020204030204" pitchFamily="34" charset="0"/>
                        <a:cs typeface="Calibri" panose="020F0502020204030204" pitchFamily="34" charset="0"/>
                      </a:rPr>
                      <m:t>𝑛</m:t>
                    </m:r>
                    <m:r>
                      <a:rPr lang="en-GB" altLang="zh-CN" sz="2800" i="1" dirty="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50000"/>
                  </a:lnSpc>
                  <a:buFont typeface="Arial" panose="020B0604020202020204" pitchFamily="34" charset="0"/>
                  <a:buChar char="•"/>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Result</a:t>
                </a:r>
                <a:r>
                  <a:rPr lang="en-GB"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GB"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We proved the approximated method can converge </a:t>
                </a:r>
              </a:p>
              <a:p>
                <a:pPr>
                  <a:lnSpc>
                    <a:spcPct val="150000"/>
                  </a:lnSpc>
                </a:pP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                   both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theoretically</a:t>
                </a: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empirically</a:t>
                </a:r>
                <a:r>
                  <a:rPr lang="en-US" altLang="zh-CN"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50000"/>
                  </a:lnSpc>
                  <a:buFont typeface="Arial" panose="020B0604020202020204" pitchFamily="34" charset="0"/>
                  <a:buChar char="•"/>
                </a:pP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Subtitle 3">
                <a:extLst>
                  <a:ext uri="{FF2B5EF4-FFF2-40B4-BE49-F238E27FC236}">
                    <a16:creationId xmlns:a16="http://schemas.microsoft.com/office/drawing/2014/main" id="{82C41A44-29B8-D834-6476-2049FE9B20FD}"/>
                  </a:ext>
                </a:extLst>
              </p:cNvPr>
              <p:cNvSpPr txBox="1">
                <a:spLocks noRot="1" noChangeAspect="1" noMove="1" noResize="1" noEditPoints="1" noAdjustHandles="1" noChangeArrowheads="1" noChangeShapeType="1" noTextEdit="1"/>
              </p:cNvSpPr>
              <p:nvPr/>
            </p:nvSpPr>
            <p:spPr>
              <a:xfrm>
                <a:off x="774076" y="1208366"/>
                <a:ext cx="12347564" cy="4140874"/>
              </a:xfrm>
              <a:prstGeom prst="rect">
                <a:avLst/>
              </a:prstGeom>
              <a:blipFill>
                <a:blip r:embed="rId3"/>
                <a:stretch>
                  <a:fillRect l="-1629"/>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B2BF7A29-82A6-946D-A7B2-D905D8345F64}"/>
              </a:ext>
            </a:extLst>
          </p:cNvPr>
          <p:cNvSpPr>
            <a:spLocks noGrp="1"/>
          </p:cNvSpPr>
          <p:nvPr>
            <p:ph type="sldNum" sz="quarter" idx="12"/>
          </p:nvPr>
        </p:nvSpPr>
        <p:spPr/>
        <p:txBody>
          <a:bodyPr/>
          <a:lstStyle/>
          <a:p>
            <a:fld id="{CBA53E11-492D-48B3-9F9B-09541CA2A39A}" type="slidenum">
              <a:rPr lang="en-GB" smtClean="0"/>
              <a:t>23</a:t>
            </a:fld>
            <a:endParaRPr lang="en-GB"/>
          </a:p>
        </p:txBody>
      </p:sp>
      <p:sp>
        <p:nvSpPr>
          <p:cNvPr id="6" name="TextBox 5">
            <a:extLst>
              <a:ext uri="{FF2B5EF4-FFF2-40B4-BE49-F238E27FC236}">
                <a16:creationId xmlns:a16="http://schemas.microsoft.com/office/drawing/2014/main" id="{F0F668D1-AB63-BF42-9E0E-F81036B3A186}"/>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466042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B01D-79ED-5B6A-1C47-3E52C5455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AC941-17CE-03B4-59EF-E35C88198948}"/>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 Properties of AAEs/RAEs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3">
            <a:extLst>
              <a:ext uri="{FF2B5EF4-FFF2-40B4-BE49-F238E27FC236}">
                <a16:creationId xmlns:a16="http://schemas.microsoft.com/office/drawing/2014/main" id="{F714A588-EDF4-D25B-3855-FC375F5463FA}"/>
              </a:ext>
            </a:extLst>
          </p:cNvPr>
          <p:cNvSpPr txBox="1">
            <a:spLocks/>
          </p:cNvSpPr>
          <p:nvPr/>
        </p:nvSpPr>
        <p:spPr>
          <a:xfrm>
            <a:off x="774076" y="1208366"/>
            <a:ext cx="12347564" cy="800788"/>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Intuition: </a:t>
            </a:r>
            <a:r>
              <a:rPr lang="en-GB" altLang="zh-CN" sz="2800" dirty="0">
                <a:latin typeface="Calibri" panose="020F0502020204030204" pitchFamily="34" charset="0"/>
                <a:ea typeface="Calibri" panose="020F0502020204030204" pitchFamily="34" charset="0"/>
                <a:cs typeface="Calibri" panose="020F0502020204030204" pitchFamily="34" charset="0"/>
              </a:rPr>
              <a:t>Evaluate AAEs/RAEs theoretically to make sure they behave well.</a:t>
            </a:r>
          </a:p>
          <a:p>
            <a:pPr marL="457200" indent="-457200">
              <a:lnSpc>
                <a:spcPct val="150000"/>
              </a:lnSpc>
              <a:buFont typeface="Arial" panose="020B0604020202020204" pitchFamily="34" charset="0"/>
              <a:buChar char="•"/>
            </a:pPr>
            <a:endPar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286A8FC-4EFF-8B09-E2C4-D889586EF03D}"/>
              </a:ext>
            </a:extLst>
          </p:cNvPr>
          <p:cNvPicPr>
            <a:picLocks noChangeAspect="1"/>
          </p:cNvPicPr>
          <p:nvPr/>
        </p:nvPicPr>
        <p:blipFill>
          <a:blip r:embed="rId3"/>
          <a:stretch>
            <a:fillRect/>
          </a:stretch>
        </p:blipFill>
        <p:spPr>
          <a:xfrm>
            <a:off x="2767715" y="2442887"/>
            <a:ext cx="5620248" cy="1945294"/>
          </a:xfrm>
          <a:prstGeom prst="rect">
            <a:avLst/>
          </a:prstGeom>
        </p:spPr>
      </p:pic>
      <p:sp>
        <p:nvSpPr>
          <p:cNvPr id="7" name="Subtitle 3">
            <a:extLst>
              <a:ext uri="{FF2B5EF4-FFF2-40B4-BE49-F238E27FC236}">
                <a16:creationId xmlns:a16="http://schemas.microsoft.com/office/drawing/2014/main" id="{3A345D69-0236-561A-B0C5-DC7138366C68}"/>
              </a:ext>
            </a:extLst>
          </p:cNvPr>
          <p:cNvSpPr txBox="1">
            <a:spLocks/>
          </p:cNvSpPr>
          <p:nvPr/>
        </p:nvSpPr>
        <p:spPr>
          <a:xfrm>
            <a:off x="774075" y="1838418"/>
            <a:ext cx="12347564" cy="194529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Two Examples:</a:t>
            </a:r>
          </a:p>
        </p:txBody>
      </p:sp>
      <p:sp>
        <p:nvSpPr>
          <p:cNvPr id="8" name="Subtitle 3">
            <a:extLst>
              <a:ext uri="{FF2B5EF4-FFF2-40B4-BE49-F238E27FC236}">
                <a16:creationId xmlns:a16="http://schemas.microsoft.com/office/drawing/2014/main" id="{B7438A66-8D22-786B-C638-E9D3A3B8AA46}"/>
              </a:ext>
            </a:extLst>
          </p:cNvPr>
          <p:cNvSpPr txBox="1">
            <a:spLocks/>
          </p:cNvSpPr>
          <p:nvPr/>
        </p:nvSpPr>
        <p:spPr>
          <a:xfrm>
            <a:off x="1042681" y="5417295"/>
            <a:ext cx="10567428" cy="754497"/>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GB" altLang="zh-CN" sz="2800" dirty="0">
                <a:latin typeface="Calibri" panose="020F0502020204030204" pitchFamily="34" charset="0"/>
                <a:ea typeface="Calibri" panose="020F0502020204030204" pitchFamily="34" charset="0"/>
                <a:cs typeface="Calibri" panose="020F0502020204030204" pitchFamily="34" charset="0"/>
              </a:rPr>
              <a:t>2. </a:t>
            </a:r>
            <a:r>
              <a:rPr lang="en-US" altLang="zh-CN" sz="2800" dirty="0">
                <a:latin typeface="Calibri" panose="020F0502020204030204" pitchFamily="34" charset="0"/>
                <a:ea typeface="Calibri" panose="020F0502020204030204" pitchFamily="34" charset="0"/>
                <a:cs typeface="Calibri" panose="020F0502020204030204" pitchFamily="34" charset="0"/>
              </a:rPr>
              <a:t>Arguments/relations without influences should have an AAE/RAE of 0 </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(from</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l-GR"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α</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 to </a:t>
            </a:r>
            <a:r>
              <a:rPr lang="el-GR"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β</a:t>
            </a:r>
            <a:r>
              <a:rPr lang="en-US"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50000"/>
              </a:lnSpc>
              <a:buFont typeface="Arial" panose="020B0604020202020204" pitchFamily="34" charset="0"/>
              <a:buChar char="•"/>
            </a:pPr>
            <a:endPar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ubtitle 3">
            <a:extLst>
              <a:ext uri="{FF2B5EF4-FFF2-40B4-BE49-F238E27FC236}">
                <a16:creationId xmlns:a16="http://schemas.microsoft.com/office/drawing/2014/main" id="{6A13C5A1-8D9A-6534-9605-1F66FB3D995A}"/>
              </a:ext>
            </a:extLst>
          </p:cNvPr>
          <p:cNvSpPr txBox="1">
            <a:spLocks/>
          </p:cNvSpPr>
          <p:nvPr/>
        </p:nvSpPr>
        <p:spPr>
          <a:xfrm>
            <a:off x="1045875" y="4659687"/>
            <a:ext cx="7523162" cy="664410"/>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GB" altLang="zh-CN" sz="2800" dirty="0">
                <a:latin typeface="Calibri" panose="020F0502020204030204" pitchFamily="34" charset="0"/>
                <a:ea typeface="Calibri" panose="020F0502020204030204" pitchFamily="34" charset="0"/>
                <a:cs typeface="Calibri" panose="020F0502020204030204" pitchFamily="34" charset="0"/>
              </a:rPr>
              <a:t>1. A supporter’s AAE should be ≥ 0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(from </a:t>
            </a:r>
            <a:r>
              <a:rPr lang="el-GR"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β</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 to </a:t>
            </a:r>
            <a:r>
              <a:rPr lang="el-GR"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α</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46002683-A97D-6153-D724-4F3CBD1D1494}"/>
              </a:ext>
            </a:extLst>
          </p:cNvPr>
          <p:cNvSpPr>
            <a:spLocks noGrp="1"/>
          </p:cNvSpPr>
          <p:nvPr>
            <p:ph type="sldNum" sz="quarter" idx="12"/>
          </p:nvPr>
        </p:nvSpPr>
        <p:spPr/>
        <p:txBody>
          <a:bodyPr/>
          <a:lstStyle/>
          <a:p>
            <a:fld id="{CBA53E11-492D-48B3-9F9B-09541CA2A39A}" type="slidenum">
              <a:rPr lang="en-GB" smtClean="0"/>
              <a:t>24</a:t>
            </a:fld>
            <a:endParaRPr lang="en-GB"/>
          </a:p>
        </p:txBody>
      </p:sp>
      <p:sp>
        <p:nvSpPr>
          <p:cNvPr id="4" name="TextBox 3">
            <a:extLst>
              <a:ext uri="{FF2B5EF4-FFF2-40B4-BE49-F238E27FC236}">
                <a16:creationId xmlns:a16="http://schemas.microsoft.com/office/drawing/2014/main" id="{57D3C21C-3348-9F46-08A7-81F0A75223C8}"/>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Explaining Arguments’ Strength: Unveiling the Role of Attacks and Supports. X. Yin, N. Potyka, F. Toni. IJCAI, 2024.</a:t>
            </a:r>
            <a:endParaRPr lang="en-US" sz="1400" dirty="0">
              <a:solidFill>
                <a:srgbClr val="0000CD"/>
              </a:solidFill>
            </a:endParaRPr>
          </a:p>
        </p:txBody>
      </p:sp>
    </p:spTree>
    <p:extLst>
      <p:ext uri="{BB962C8B-B14F-4D97-AF65-F5344CB8AC3E}">
        <p14:creationId xmlns:p14="http://schemas.microsoft.com/office/powerpoint/2010/main" val="3272939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364DA-C1D3-B1F4-D823-9F7F0B6CE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0AF02-F82D-B0A7-87C9-8046EF1ADF26}"/>
              </a:ext>
            </a:extLst>
          </p:cNvPr>
          <p:cNvSpPr>
            <a:spLocks noGrp="1"/>
          </p:cNvSpPr>
          <p:nvPr>
            <p:ph type="title"/>
          </p:nvPr>
        </p:nvSpPr>
        <p:spPr>
          <a:xfrm>
            <a:off x="325437" y="2654264"/>
            <a:ext cx="11541125" cy="1549472"/>
          </a:xfrm>
        </p:spPr>
        <p:txBody>
          <a:bodyPr/>
          <a:lstStyle/>
          <a:p>
            <a:pPr algn="ctr"/>
            <a:r>
              <a:rPr lang="en-US" altLang="zh-CN" sz="4800" dirty="0">
                <a:latin typeface="Calibri" panose="020F0502020204030204" pitchFamily="34" charset="0"/>
                <a:ea typeface="Calibri" panose="020F0502020204030204" pitchFamily="34" charset="0"/>
                <a:cs typeface="Calibri" panose="020F0502020204030204" pitchFamily="34" charset="0"/>
              </a:rPr>
              <a:t>Counterfactual Explanations</a:t>
            </a:r>
            <a:br>
              <a:rPr lang="en-US" altLang="zh-CN" sz="4800" dirty="0">
                <a:latin typeface="Calibri" panose="020F0502020204030204" pitchFamily="34" charset="0"/>
                <a:ea typeface="Calibri" panose="020F0502020204030204" pitchFamily="34" charset="0"/>
                <a:cs typeface="Calibri" panose="020F0502020204030204" pitchFamily="34" charset="0"/>
              </a:rPr>
            </a:br>
            <a:r>
              <a:rPr lang="en-US" altLang="zh-CN" sz="4800" dirty="0">
                <a:latin typeface="Calibri" panose="020F0502020204030204" pitchFamily="34" charset="0"/>
                <a:ea typeface="Calibri" panose="020F0502020204030204" pitchFamily="34" charset="0"/>
                <a:cs typeface="Calibri" panose="020F0502020204030204" pitchFamily="34" charset="0"/>
              </a:rPr>
              <a:t>(CEs)</a:t>
            </a:r>
            <a:endParaRPr lang="en-US" sz="48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5806A410-A0CC-0A82-8113-45B706DC6CCE}"/>
              </a:ext>
            </a:extLst>
          </p:cNvPr>
          <p:cNvSpPr>
            <a:spLocks noGrp="1"/>
          </p:cNvSpPr>
          <p:nvPr>
            <p:ph type="sldNum" sz="quarter" idx="12"/>
          </p:nvPr>
        </p:nvSpPr>
        <p:spPr/>
        <p:txBody>
          <a:bodyPr/>
          <a:lstStyle/>
          <a:p>
            <a:fld id="{CBA53E11-492D-48B3-9F9B-09541CA2A39A}" type="slidenum">
              <a:rPr lang="en-GB" smtClean="0"/>
              <a:t>25</a:t>
            </a:fld>
            <a:endParaRPr lang="en-GB"/>
          </a:p>
        </p:txBody>
      </p:sp>
      <p:sp>
        <p:nvSpPr>
          <p:cNvPr id="4" name="TextBox 3">
            <a:extLst>
              <a:ext uri="{FF2B5EF4-FFF2-40B4-BE49-F238E27FC236}">
                <a16:creationId xmlns:a16="http://schemas.microsoft.com/office/drawing/2014/main" id="{493DD150-9903-4D3D-1952-A61F1ED2DA08}"/>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40196438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A439-2B56-8D3F-720D-AAF5DEA3D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8B80E-EE3C-7646-168C-99C53327AC67}"/>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Motivation for CEs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6" name="Subtitle 3">
            <a:extLst>
              <a:ext uri="{FF2B5EF4-FFF2-40B4-BE49-F238E27FC236}">
                <a16:creationId xmlns:a16="http://schemas.microsoft.com/office/drawing/2014/main" id="{15534415-8778-B361-A697-49546237A840}"/>
              </a:ext>
            </a:extLst>
          </p:cNvPr>
          <p:cNvSpPr txBox="1">
            <a:spLocks/>
          </p:cNvSpPr>
          <p:nvPr/>
        </p:nvSpPr>
        <p:spPr>
          <a:xfrm>
            <a:off x="885625" y="1135474"/>
            <a:ext cx="10980938" cy="192420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zh-CN" sz="3200" dirty="0">
                <a:latin typeface="Calibri" panose="020F0502020204030204" pitchFamily="34" charset="0"/>
                <a:ea typeface="Calibri" panose="020F0502020204030204" pitchFamily="34" charset="0"/>
                <a:cs typeface="Calibri" panose="020F0502020204030204" pitchFamily="34" charset="0"/>
              </a:rPr>
              <a:t>AAE</a:t>
            </a:r>
            <a:r>
              <a:rPr lang="en-GB" altLang="zh-CN" sz="3200" dirty="0">
                <a:latin typeface="Calibri" panose="020F0502020204030204" pitchFamily="34" charset="0"/>
                <a:ea typeface="Calibri" panose="020F0502020204030204" pitchFamily="34" charset="0"/>
                <a:cs typeface="Calibri" panose="020F0502020204030204" pitchFamily="34" charset="0"/>
              </a:rPr>
              <a:t>s</a:t>
            </a:r>
            <a:r>
              <a:rPr lang="zh-CN" altLang="en-US" sz="3200" dirty="0">
                <a:latin typeface="Calibri" panose="020F0502020204030204" pitchFamily="34" charset="0"/>
                <a:ea typeface="Calibri" panose="020F0502020204030204" pitchFamily="34" charset="0"/>
                <a:cs typeface="Calibri" panose="020F0502020204030204" pitchFamily="34" charset="0"/>
              </a:rPr>
              <a:t> </a:t>
            </a:r>
            <a:r>
              <a:rPr lang="en-GB" altLang="zh-CN" sz="3200" dirty="0">
                <a:latin typeface="Calibri" panose="020F0502020204030204" pitchFamily="34" charset="0"/>
                <a:ea typeface="Calibri" panose="020F0502020204030204" pitchFamily="34" charset="0"/>
                <a:cs typeface="Calibri" panose="020F0502020204030204" pitchFamily="34" charset="0"/>
              </a:rPr>
              <a:t>and RAEs explain the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current</a:t>
            </a:r>
            <a:r>
              <a:rPr lang="en-GB" altLang="zh-CN" sz="3200" dirty="0">
                <a:latin typeface="Calibri" panose="020F0502020204030204" pitchFamily="34" charset="0"/>
                <a:ea typeface="Calibri" panose="020F0502020204030204" pitchFamily="34" charset="0"/>
                <a:cs typeface="Calibri" panose="020F0502020204030204" pitchFamily="34" charset="0"/>
              </a:rPr>
              <a:t> strength of </a:t>
            </a:r>
            <a:r>
              <a:rPr lang="el-GR" altLang="zh-CN" sz="3200" dirty="0">
                <a:latin typeface="Calibri" panose="020F0502020204030204" pitchFamily="34" charset="0"/>
                <a:ea typeface="Calibri" panose="020F0502020204030204" pitchFamily="34" charset="0"/>
                <a:cs typeface="Calibri" panose="020F0502020204030204" pitchFamily="34" charset="0"/>
              </a:rPr>
              <a:t>α</a:t>
            </a:r>
            <a:r>
              <a:rPr lang="en-US" altLang="zh-CN" sz="3200" dirty="0">
                <a:latin typeface="Calibri" panose="020F0502020204030204" pitchFamily="34" charset="0"/>
                <a:ea typeface="Calibri" panose="020F0502020204030204" pitchFamily="34" charset="0"/>
                <a:cs typeface="Calibri" panose="020F0502020204030204" pitchFamily="34" charset="0"/>
              </a:rPr>
              <a:t> </a:t>
            </a:r>
            <a:r>
              <a:rPr lang="en-GB" altLang="zh-CN" sz="3200" dirty="0">
                <a:latin typeface="Calibri" panose="020F0502020204030204" pitchFamily="34" charset="0"/>
                <a:ea typeface="Calibri" panose="020F0502020204030204" pitchFamily="34" charset="0"/>
                <a:cs typeface="Calibri" panose="020F0502020204030204" pitchFamily="34" charset="0"/>
              </a:rPr>
              <a:t>(topic argument)</a:t>
            </a:r>
            <a:r>
              <a:rPr lang="en-US" altLang="zh-CN" sz="3200" dirty="0">
                <a:latin typeface="Calibri" panose="020F0502020204030204" pitchFamily="34" charset="0"/>
                <a:ea typeface="Calibri" panose="020F0502020204030204" pitchFamily="34" charset="0"/>
                <a:cs typeface="Calibri" panose="020F0502020204030204" pitchFamily="34" charset="0"/>
              </a:rPr>
              <a:t>, but fail to</a:t>
            </a:r>
            <a:r>
              <a:rPr lang="en-GB" altLang="zh-CN" sz="3200" dirty="0">
                <a:latin typeface="Calibri" panose="020F0502020204030204" pitchFamily="34" charset="0"/>
                <a:ea typeface="Calibri" panose="020F0502020204030204" pitchFamily="34" charset="0"/>
                <a:cs typeface="Calibri" panose="020F0502020204030204" pitchFamily="34" charset="0"/>
              </a:rPr>
              <a:t> provide explanations on </a:t>
            </a:r>
            <a:r>
              <a:rPr lang="en-US" altLang="zh-CN" sz="3200" dirty="0">
                <a:latin typeface="Calibri" panose="020F0502020204030204" pitchFamily="34" charset="0"/>
                <a:ea typeface="Calibri" panose="020F0502020204030204" pitchFamily="34" charset="0"/>
                <a:cs typeface="Calibri" panose="020F0502020204030204" pitchFamily="34" charset="0"/>
              </a:rPr>
              <a:t>obtaining a </a:t>
            </a:r>
            <a:r>
              <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counterfactual</a:t>
            </a:r>
            <a:r>
              <a:rPr lang="en-US" altLang="zh-CN" sz="3200" dirty="0">
                <a:latin typeface="Calibri" panose="020F0502020204030204" pitchFamily="34" charset="0"/>
                <a:ea typeface="Calibri" panose="020F0502020204030204" pitchFamily="34" charset="0"/>
                <a:cs typeface="Calibri" panose="020F0502020204030204" pitchFamily="34" charset="0"/>
              </a:rPr>
              <a:t> </a:t>
            </a:r>
            <a:r>
              <a:rPr lang="en-US" altLang="zh-CN" sz="3200" dirty="0">
                <a:solidFill>
                  <a:srgbClr val="7B68EE"/>
                </a:solidFill>
                <a:latin typeface="Calibri" panose="020F0502020204030204" pitchFamily="34" charset="0"/>
                <a:ea typeface="Calibri" panose="020F0502020204030204" pitchFamily="34" charset="0"/>
                <a:cs typeface="Calibri" panose="020F0502020204030204" pitchFamily="34" charset="0"/>
              </a:rPr>
              <a:t>strength </a:t>
            </a:r>
            <a:r>
              <a:rPr lang="en-US" altLang="zh-CN" sz="3200" dirty="0">
                <a:latin typeface="Calibri" panose="020F0502020204030204" pitchFamily="34" charset="0"/>
                <a:ea typeface="Calibri" panose="020F0502020204030204" pitchFamily="34" charset="0"/>
                <a:cs typeface="Calibri" panose="020F0502020204030204" pitchFamily="34" charset="0"/>
              </a:rPr>
              <a:t>of </a:t>
            </a:r>
            <a:r>
              <a:rPr lang="el-GR" altLang="zh-CN" sz="3200" dirty="0">
                <a:latin typeface="Calibri" panose="020F0502020204030204" pitchFamily="34" charset="0"/>
                <a:ea typeface="Calibri" panose="020F0502020204030204" pitchFamily="34" charset="0"/>
                <a:cs typeface="Calibri" panose="020F0502020204030204" pitchFamily="34" charset="0"/>
              </a:rPr>
              <a:t>α</a:t>
            </a:r>
            <a:r>
              <a:rPr lang="en-US" altLang="zh-CN" sz="3200" dirty="0">
                <a:latin typeface="Calibri" panose="020F0502020204030204" pitchFamily="34" charset="0"/>
                <a:ea typeface="Calibri" panose="020F0502020204030204" pitchFamily="34" charset="0"/>
                <a:cs typeface="Calibri" panose="020F0502020204030204" pitchFamily="34" charset="0"/>
              </a:rPr>
              <a:t>.</a:t>
            </a:r>
          </a:p>
        </p:txBody>
      </p:sp>
      <p:sp>
        <p:nvSpPr>
          <p:cNvPr id="3" name="Slide Number Placeholder 2">
            <a:extLst>
              <a:ext uri="{FF2B5EF4-FFF2-40B4-BE49-F238E27FC236}">
                <a16:creationId xmlns:a16="http://schemas.microsoft.com/office/drawing/2014/main" id="{F18DA235-579A-1A57-7D80-3CD629B3C7A4}"/>
              </a:ext>
            </a:extLst>
          </p:cNvPr>
          <p:cNvSpPr>
            <a:spLocks noGrp="1"/>
          </p:cNvSpPr>
          <p:nvPr>
            <p:ph type="sldNum" sz="quarter" idx="12"/>
          </p:nvPr>
        </p:nvSpPr>
        <p:spPr/>
        <p:txBody>
          <a:bodyPr/>
          <a:lstStyle/>
          <a:p>
            <a:fld id="{CBA53E11-492D-48B3-9F9B-09541CA2A39A}" type="slidenum">
              <a:rPr lang="en-GB" smtClean="0"/>
              <a:t>26</a:t>
            </a:fld>
            <a:endParaRPr lang="en-GB"/>
          </a:p>
        </p:txBody>
      </p:sp>
      <p:sp>
        <p:nvSpPr>
          <p:cNvPr id="4" name="TextBox 3">
            <a:extLst>
              <a:ext uri="{FF2B5EF4-FFF2-40B4-BE49-F238E27FC236}">
                <a16:creationId xmlns:a16="http://schemas.microsoft.com/office/drawing/2014/main" id="{C8B0BABC-2EAD-5BC0-FE7E-F72FABE6BA21}"/>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242195304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1537880-0BDB-F130-F3A3-0DE20125437F}"/>
              </a:ext>
            </a:extLst>
          </p:cNvPr>
          <p:cNvPicPr>
            <a:picLocks noChangeAspect="1"/>
          </p:cNvPicPr>
          <p:nvPr/>
        </p:nvPicPr>
        <p:blipFill>
          <a:blip r:embed="rId3"/>
          <a:stretch>
            <a:fillRect/>
          </a:stretch>
        </p:blipFill>
        <p:spPr>
          <a:xfrm>
            <a:off x="2601990" y="1909128"/>
            <a:ext cx="6988018" cy="4208593"/>
          </a:xfrm>
          <a:prstGeom prst="rect">
            <a:avLst/>
          </a:prstGeom>
        </p:spPr>
      </p:pic>
      <p:sp>
        <p:nvSpPr>
          <p:cNvPr id="7" name="Title 1">
            <a:extLst>
              <a:ext uri="{FF2B5EF4-FFF2-40B4-BE49-F238E27FC236}">
                <a16:creationId xmlns:a16="http://schemas.microsoft.com/office/drawing/2014/main" id="{35166C88-94C4-E488-04FE-3E8A1336F21E}"/>
              </a:ext>
            </a:extLst>
          </p:cNvPr>
          <p:cNvSpPr txBox="1">
            <a:spLocks/>
          </p:cNvSpPr>
          <p:nvPr/>
        </p:nvSpPr>
        <p:spPr>
          <a:xfrm>
            <a:off x="325433" y="607854"/>
            <a:ext cx="11541125" cy="378619"/>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a:latin typeface="Calibri" panose="020F0502020204030204" pitchFamily="34" charset="0"/>
                <a:ea typeface="Calibri" panose="020F0502020204030204" pitchFamily="34" charset="0"/>
                <a:cs typeface="Calibri" panose="020F0502020204030204" pitchFamily="34" charset="0"/>
              </a:rPr>
              <a:t>Example</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71501726-5768-39F3-C261-5DE98D6EBE5A}"/>
              </a:ext>
            </a:extLst>
          </p:cNvPr>
          <p:cNvSpPr>
            <a:spLocks noGrp="1"/>
          </p:cNvSpPr>
          <p:nvPr>
            <p:ph type="sldNum" sz="quarter" idx="12"/>
          </p:nvPr>
        </p:nvSpPr>
        <p:spPr/>
        <p:txBody>
          <a:bodyPr/>
          <a:lstStyle/>
          <a:p>
            <a:fld id="{CBA53E11-492D-48B3-9F9B-09541CA2A39A}" type="slidenum">
              <a:rPr lang="en-GB" smtClean="0"/>
              <a:t>27</a:t>
            </a:fld>
            <a:endParaRPr lang="en-GB"/>
          </a:p>
        </p:txBody>
      </p:sp>
      <p:sp>
        <p:nvSpPr>
          <p:cNvPr id="10" name="TextBox 9">
            <a:extLst>
              <a:ext uri="{FF2B5EF4-FFF2-40B4-BE49-F238E27FC236}">
                <a16:creationId xmlns:a16="http://schemas.microsoft.com/office/drawing/2014/main" id="{D4A0DA30-2650-DB97-3A59-DCBADD7316C7}"/>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2600215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73DC-C6C9-B185-4CB7-173928842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E587B-F38A-3AB7-184E-8F83A1413B0E}"/>
              </a:ext>
            </a:extLst>
          </p:cNvPr>
          <p:cNvSpPr>
            <a:spLocks noGrp="1"/>
          </p:cNvSpPr>
          <p:nvPr>
            <p:ph type="title"/>
          </p:nvPr>
        </p:nvSpPr>
        <p:spPr>
          <a:xfrm>
            <a:off x="325433" y="607854"/>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Example</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ED17634F-5E5E-34D7-2A00-29BF05F64A1F}"/>
              </a:ext>
            </a:extLst>
          </p:cNvPr>
          <p:cNvPicPr>
            <a:picLocks noChangeAspect="1"/>
          </p:cNvPicPr>
          <p:nvPr/>
        </p:nvPicPr>
        <p:blipFill>
          <a:blip r:embed="rId3"/>
          <a:stretch>
            <a:fillRect/>
          </a:stretch>
        </p:blipFill>
        <p:spPr>
          <a:xfrm>
            <a:off x="3344873" y="2949750"/>
            <a:ext cx="5502247" cy="3570523"/>
          </a:xfrm>
          <a:prstGeom prst="rect">
            <a:avLst/>
          </a:prstGeom>
        </p:spPr>
      </p:pic>
      <p:pic>
        <p:nvPicPr>
          <p:cNvPr id="3" name="Picture 2">
            <a:extLst>
              <a:ext uri="{FF2B5EF4-FFF2-40B4-BE49-F238E27FC236}">
                <a16:creationId xmlns:a16="http://schemas.microsoft.com/office/drawing/2014/main" id="{8D65A4CD-069A-FF09-33D5-047FBAAFF207}"/>
              </a:ext>
            </a:extLst>
          </p:cNvPr>
          <p:cNvPicPr>
            <a:picLocks noChangeAspect="1"/>
          </p:cNvPicPr>
          <p:nvPr/>
        </p:nvPicPr>
        <p:blipFill>
          <a:blip r:embed="rId4"/>
          <a:stretch>
            <a:fillRect/>
          </a:stretch>
        </p:blipFill>
        <p:spPr>
          <a:xfrm>
            <a:off x="1753772" y="1557670"/>
            <a:ext cx="8684451" cy="1379206"/>
          </a:xfrm>
          <a:prstGeom prst="rect">
            <a:avLst/>
          </a:prstGeom>
        </p:spPr>
      </p:pic>
      <p:sp>
        <p:nvSpPr>
          <p:cNvPr id="5" name="Slide Number Placeholder 4">
            <a:extLst>
              <a:ext uri="{FF2B5EF4-FFF2-40B4-BE49-F238E27FC236}">
                <a16:creationId xmlns:a16="http://schemas.microsoft.com/office/drawing/2014/main" id="{0D8B589A-6F96-72F4-1195-C5485973B592}"/>
              </a:ext>
            </a:extLst>
          </p:cNvPr>
          <p:cNvSpPr>
            <a:spLocks noGrp="1"/>
          </p:cNvSpPr>
          <p:nvPr>
            <p:ph type="sldNum" sz="quarter" idx="12"/>
          </p:nvPr>
        </p:nvSpPr>
        <p:spPr/>
        <p:txBody>
          <a:bodyPr/>
          <a:lstStyle/>
          <a:p>
            <a:fld id="{CBA53E11-492D-48B3-9F9B-09541CA2A39A}" type="slidenum">
              <a:rPr lang="en-GB" smtClean="0"/>
              <a:t>28</a:t>
            </a:fld>
            <a:endParaRPr lang="en-GB"/>
          </a:p>
        </p:txBody>
      </p:sp>
      <p:sp>
        <p:nvSpPr>
          <p:cNvPr id="6" name="TextBox 5">
            <a:extLst>
              <a:ext uri="{FF2B5EF4-FFF2-40B4-BE49-F238E27FC236}">
                <a16:creationId xmlns:a16="http://schemas.microsoft.com/office/drawing/2014/main" id="{50518F13-406B-1FA1-A9A8-93AC30FFE360}"/>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29492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73DC-C6C9-B185-4CB7-173928842B11}"/>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D17634F-5E5E-34D7-2A00-29BF05F64A1F}"/>
              </a:ext>
            </a:extLst>
          </p:cNvPr>
          <p:cNvPicPr>
            <a:picLocks noChangeAspect="1"/>
          </p:cNvPicPr>
          <p:nvPr/>
        </p:nvPicPr>
        <p:blipFill>
          <a:blip r:embed="rId3"/>
          <a:stretch>
            <a:fillRect/>
          </a:stretch>
        </p:blipFill>
        <p:spPr>
          <a:xfrm>
            <a:off x="313581" y="2949750"/>
            <a:ext cx="5502247" cy="3570523"/>
          </a:xfrm>
          <a:prstGeom prst="rect">
            <a:avLst/>
          </a:prstGeom>
        </p:spPr>
      </p:pic>
      <p:pic>
        <p:nvPicPr>
          <p:cNvPr id="3" name="Picture 2">
            <a:extLst>
              <a:ext uri="{FF2B5EF4-FFF2-40B4-BE49-F238E27FC236}">
                <a16:creationId xmlns:a16="http://schemas.microsoft.com/office/drawing/2014/main" id="{8D65A4CD-069A-FF09-33D5-047FBAAFF207}"/>
              </a:ext>
            </a:extLst>
          </p:cNvPr>
          <p:cNvPicPr>
            <a:picLocks noChangeAspect="1"/>
          </p:cNvPicPr>
          <p:nvPr/>
        </p:nvPicPr>
        <p:blipFill>
          <a:blip r:embed="rId4"/>
          <a:stretch>
            <a:fillRect/>
          </a:stretch>
        </p:blipFill>
        <p:spPr>
          <a:xfrm>
            <a:off x="1753772" y="1557670"/>
            <a:ext cx="8684451" cy="1379206"/>
          </a:xfrm>
          <a:prstGeom prst="rect">
            <a:avLst/>
          </a:prstGeom>
        </p:spPr>
      </p:pic>
      <p:pic>
        <p:nvPicPr>
          <p:cNvPr id="4" name="Picture 3">
            <a:extLst>
              <a:ext uri="{FF2B5EF4-FFF2-40B4-BE49-F238E27FC236}">
                <a16:creationId xmlns:a16="http://schemas.microsoft.com/office/drawing/2014/main" id="{E964ECCF-26A1-82F8-F584-C0959AEB16AA}"/>
              </a:ext>
            </a:extLst>
          </p:cNvPr>
          <p:cNvPicPr>
            <a:picLocks noChangeAspect="1"/>
          </p:cNvPicPr>
          <p:nvPr/>
        </p:nvPicPr>
        <p:blipFill>
          <a:blip r:embed="rId5"/>
          <a:stretch>
            <a:fillRect/>
          </a:stretch>
        </p:blipFill>
        <p:spPr>
          <a:xfrm>
            <a:off x="6313544" y="3978392"/>
            <a:ext cx="5351792" cy="1296538"/>
          </a:xfrm>
          <a:prstGeom prst="rect">
            <a:avLst/>
          </a:prstGeom>
        </p:spPr>
      </p:pic>
      <p:sp>
        <p:nvSpPr>
          <p:cNvPr id="9" name="Title 1">
            <a:extLst>
              <a:ext uri="{FF2B5EF4-FFF2-40B4-BE49-F238E27FC236}">
                <a16:creationId xmlns:a16="http://schemas.microsoft.com/office/drawing/2014/main" id="{486D6DA6-455D-4D40-14C8-0D0B6CC66DAF}"/>
              </a:ext>
            </a:extLst>
          </p:cNvPr>
          <p:cNvSpPr txBox="1">
            <a:spLocks/>
          </p:cNvSpPr>
          <p:nvPr/>
        </p:nvSpPr>
        <p:spPr>
          <a:xfrm>
            <a:off x="325433" y="607854"/>
            <a:ext cx="11541125" cy="378619"/>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a:latin typeface="Calibri" panose="020F0502020204030204" pitchFamily="34" charset="0"/>
                <a:ea typeface="Calibri" panose="020F0502020204030204" pitchFamily="34" charset="0"/>
                <a:cs typeface="Calibri" panose="020F0502020204030204" pitchFamily="34" charset="0"/>
              </a:rPr>
              <a:t>Example</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0" name="Slide Number Placeholder 9">
            <a:extLst>
              <a:ext uri="{FF2B5EF4-FFF2-40B4-BE49-F238E27FC236}">
                <a16:creationId xmlns:a16="http://schemas.microsoft.com/office/drawing/2014/main" id="{C92721E2-6F0C-2537-8E64-9103727053A2}"/>
              </a:ext>
            </a:extLst>
          </p:cNvPr>
          <p:cNvSpPr>
            <a:spLocks noGrp="1"/>
          </p:cNvSpPr>
          <p:nvPr>
            <p:ph type="sldNum" sz="quarter" idx="12"/>
          </p:nvPr>
        </p:nvSpPr>
        <p:spPr/>
        <p:txBody>
          <a:bodyPr/>
          <a:lstStyle/>
          <a:p>
            <a:fld id="{CBA53E11-492D-48B3-9F9B-09541CA2A39A}" type="slidenum">
              <a:rPr lang="en-GB" smtClean="0"/>
              <a:t>29</a:t>
            </a:fld>
            <a:endParaRPr lang="en-GB"/>
          </a:p>
        </p:txBody>
      </p:sp>
      <p:sp>
        <p:nvSpPr>
          <p:cNvPr id="11" name="TextBox 10">
            <a:extLst>
              <a:ext uri="{FF2B5EF4-FFF2-40B4-BE49-F238E27FC236}">
                <a16:creationId xmlns:a16="http://schemas.microsoft.com/office/drawing/2014/main" id="{3E85BC79-B271-9539-24D0-71773CBD2302}"/>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138912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FBC7D-7E87-10D1-8428-0A3058AC6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14B71-9DEA-5716-9F4F-B80899DA1289}"/>
              </a:ext>
            </a:extLst>
          </p:cNvPr>
          <p:cNvSpPr>
            <a:spLocks noGrp="1"/>
          </p:cNvSpPr>
          <p:nvPr>
            <p:ph type="title"/>
          </p:nvPr>
        </p:nvSpPr>
        <p:spPr>
          <a:xfrm>
            <a:off x="505039" y="400426"/>
            <a:ext cx="11541125" cy="519906"/>
          </a:xfrm>
        </p:spPr>
        <p:txBody>
          <a:bodyPr/>
          <a:lstStyle/>
          <a:p>
            <a:r>
              <a:rPr lang="en-US" sz="4400" dirty="0">
                <a:latin typeface="Calibri" panose="020F0502020204030204" pitchFamily="34" charset="0"/>
                <a:ea typeface="Calibri" panose="020F0502020204030204" pitchFamily="34" charset="0"/>
                <a:cs typeface="Calibri" panose="020F0502020204030204" pitchFamily="34" charset="0"/>
              </a:rPr>
              <a:t>Background</a:t>
            </a:r>
          </a:p>
        </p:txBody>
      </p:sp>
      <p:sp>
        <p:nvSpPr>
          <p:cNvPr id="3" name="Subtitle 3">
            <a:extLst>
              <a:ext uri="{FF2B5EF4-FFF2-40B4-BE49-F238E27FC236}">
                <a16:creationId xmlns:a16="http://schemas.microsoft.com/office/drawing/2014/main" id="{1003C7BF-EB2B-2058-D229-DCA5689A8CB4}"/>
              </a:ext>
            </a:extLst>
          </p:cNvPr>
          <p:cNvSpPr txBox="1">
            <a:spLocks/>
          </p:cNvSpPr>
          <p:nvPr/>
        </p:nvSpPr>
        <p:spPr>
          <a:xfrm>
            <a:off x="505040" y="1436622"/>
            <a:ext cx="9563752" cy="272857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742950" indent="-742950">
              <a:lnSpc>
                <a:spcPct val="150000"/>
              </a:lnSpc>
              <a:buFont typeface="Arial" panose="020B0604020202020204" pitchFamily="34" charset="0"/>
              <a:buChar char="•"/>
            </a:pPr>
            <a:r>
              <a:rPr lang="en-US" altLang="zh-CN" sz="3000" dirty="0">
                <a:latin typeface="Calibri" panose="020F0502020204030204" pitchFamily="34" charset="0"/>
                <a:ea typeface="Calibri" panose="020F0502020204030204" pitchFamily="34" charset="0"/>
                <a:cs typeface="Calibri" panose="020F0502020204030204" pitchFamily="34" charset="0"/>
              </a:rPr>
              <a:t>Argumentation Frameworks (AFs) can </a:t>
            </a:r>
            <a:r>
              <a:rPr lang="en-US" altLang="zh-CN" sz="3000" dirty="0">
                <a:solidFill>
                  <a:srgbClr val="C00000"/>
                </a:solidFill>
                <a:latin typeface="Calibri" panose="020F0502020204030204" pitchFamily="34" charset="0"/>
                <a:ea typeface="Calibri" panose="020F0502020204030204" pitchFamily="34" charset="0"/>
                <a:cs typeface="Calibri" panose="020F0502020204030204" pitchFamily="34" charset="0"/>
              </a:rPr>
              <a:t>model and reason</a:t>
            </a:r>
            <a:r>
              <a:rPr lang="en-US" altLang="zh-CN" sz="3000" dirty="0">
                <a:latin typeface="Calibri" panose="020F0502020204030204" pitchFamily="34" charset="0"/>
                <a:ea typeface="Calibri" panose="020F0502020204030204" pitchFamily="34" charset="0"/>
                <a:cs typeface="Calibri" panose="020F0502020204030204" pitchFamily="34" charset="0"/>
              </a:rPr>
              <a:t> among </a:t>
            </a:r>
            <a:r>
              <a:rPr lang="en-US" altLang="zh-CN" sz="3000" dirty="0">
                <a:solidFill>
                  <a:srgbClr val="C00000"/>
                </a:solidFill>
                <a:latin typeface="Calibri" panose="020F0502020204030204" pitchFamily="34" charset="0"/>
                <a:ea typeface="Calibri" panose="020F0502020204030204" pitchFamily="34" charset="0"/>
                <a:cs typeface="Calibri" panose="020F0502020204030204" pitchFamily="34" charset="0"/>
              </a:rPr>
              <a:t>conflicting</a:t>
            </a:r>
            <a:r>
              <a:rPr lang="en-US" altLang="zh-CN" sz="3000" dirty="0">
                <a:latin typeface="Calibri" panose="020F0502020204030204" pitchFamily="34" charset="0"/>
                <a:ea typeface="Calibri" panose="020F0502020204030204" pitchFamily="34" charset="0"/>
                <a:cs typeface="Calibri" panose="020F0502020204030204" pitchFamily="34" charset="0"/>
              </a:rPr>
              <a:t> information.</a:t>
            </a:r>
          </a:p>
          <a:p>
            <a:pPr marL="742950" indent="-742950">
              <a:lnSpc>
                <a:spcPct val="150000"/>
              </a:lnSpc>
              <a:buFont typeface="Arial" panose="020B0604020202020204" pitchFamily="34" charset="0"/>
              <a:buChar char="•"/>
            </a:pPr>
            <a:r>
              <a:rPr lang="en-US" altLang="zh-CN" sz="3000" dirty="0">
                <a:latin typeface="Calibri" panose="020F0502020204030204" pitchFamily="34" charset="0"/>
                <a:ea typeface="Calibri" panose="020F0502020204030204" pitchFamily="34" charset="0"/>
                <a:cs typeface="Calibri" panose="020F0502020204030204" pitchFamily="34" charset="0"/>
              </a:rPr>
              <a:t>Quantitative Bipolar AFs </a:t>
            </a:r>
            <a:r>
              <a:rPr lang="en-US" altLang="zh-CN" sz="3000" dirty="0">
                <a:solidFill>
                  <a:srgbClr val="C00000"/>
                </a:solidFill>
                <a:latin typeface="Calibri" panose="020F0502020204030204" pitchFamily="34" charset="0"/>
                <a:ea typeface="Calibri" panose="020F0502020204030204" pitchFamily="34" charset="0"/>
                <a:cs typeface="Calibri" panose="020F0502020204030204" pitchFamily="34" charset="0"/>
              </a:rPr>
              <a:t>(QBAFs).</a:t>
            </a:r>
          </a:p>
        </p:txBody>
      </p:sp>
      <p:sp>
        <p:nvSpPr>
          <p:cNvPr id="6" name="Slide Number Placeholder 5">
            <a:extLst>
              <a:ext uri="{FF2B5EF4-FFF2-40B4-BE49-F238E27FC236}">
                <a16:creationId xmlns:a16="http://schemas.microsoft.com/office/drawing/2014/main" id="{BA3D270A-AB42-C55A-3416-2C1926F9A53D}"/>
              </a:ext>
            </a:extLst>
          </p:cNvPr>
          <p:cNvSpPr>
            <a:spLocks noGrp="1"/>
          </p:cNvSpPr>
          <p:nvPr>
            <p:ph type="sldNum" sz="quarter" idx="12"/>
          </p:nvPr>
        </p:nvSpPr>
        <p:spPr/>
        <p:txBody>
          <a:bodyPr/>
          <a:lstStyle/>
          <a:p>
            <a:fld id="{CBA53E11-492D-48B3-9F9B-09541CA2A39A}" type="slidenum">
              <a:rPr lang="en-GB" smtClean="0"/>
              <a:t>3</a:t>
            </a:fld>
            <a:endParaRPr lang="en-GB"/>
          </a:p>
        </p:txBody>
      </p:sp>
    </p:spTree>
    <p:extLst>
      <p:ext uri="{BB962C8B-B14F-4D97-AF65-F5344CB8AC3E}">
        <p14:creationId xmlns:p14="http://schemas.microsoft.com/office/powerpoint/2010/main" val="1781422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3DA73FD5-BD69-C0B1-D5BF-4E7FC25B6DD0}"/>
              </a:ext>
            </a:extLst>
          </p:cNvPr>
          <p:cNvPicPr>
            <a:picLocks noChangeAspect="1"/>
          </p:cNvPicPr>
          <p:nvPr/>
        </p:nvPicPr>
        <p:blipFill>
          <a:blip r:embed="rId3"/>
          <a:stretch>
            <a:fillRect/>
          </a:stretch>
        </p:blipFill>
        <p:spPr>
          <a:xfrm>
            <a:off x="4546730" y="3136769"/>
            <a:ext cx="3098535" cy="3091900"/>
          </a:xfrm>
          <a:prstGeom prst="rect">
            <a:avLst/>
          </a:prstGeom>
        </p:spPr>
      </p:pic>
      <p:sp>
        <p:nvSpPr>
          <p:cNvPr id="2" name="Title 1">
            <a:extLst>
              <a:ext uri="{FF2B5EF4-FFF2-40B4-BE49-F238E27FC236}">
                <a16:creationId xmlns:a16="http://schemas.microsoft.com/office/drawing/2014/main" id="{B62473C2-27D1-BBA0-E1FB-155C6A3A35C9}"/>
              </a:ext>
            </a:extLst>
          </p:cNvPr>
          <p:cNvSpPr>
            <a:spLocks noGrp="1"/>
          </p:cNvSpPr>
          <p:nvPr>
            <p:ph type="title"/>
          </p:nvPr>
        </p:nvSpPr>
        <p:spPr>
          <a:xfrm>
            <a:off x="3949859" y="754280"/>
            <a:ext cx="4292282" cy="566018"/>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Research Question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ubtitle 3">
            <a:extLst>
              <a:ext uri="{FF2B5EF4-FFF2-40B4-BE49-F238E27FC236}">
                <a16:creationId xmlns:a16="http://schemas.microsoft.com/office/drawing/2014/main" id="{4872E6BB-3E44-C1DA-3B31-236BA909E912}"/>
              </a:ext>
            </a:extLst>
          </p:cNvPr>
          <p:cNvSpPr>
            <a:spLocks noGrp="1"/>
          </p:cNvSpPr>
          <p:nvPr>
            <p:ph type="subTitle" idx="13"/>
          </p:nvPr>
        </p:nvSpPr>
        <p:spPr>
          <a:xfrm>
            <a:off x="702587" y="1705967"/>
            <a:ext cx="10786819" cy="1489529"/>
          </a:xfrm>
        </p:spPr>
        <p:txBody>
          <a:bodyPr/>
          <a:lstStyle/>
          <a:p>
            <a:pPr algn="ctr">
              <a:lnSpc>
                <a:spcPct val="110000"/>
              </a:lnSpc>
            </a:pPr>
            <a:r>
              <a:rPr lang="en-US" altLang="zh-CN" sz="3200" dirty="0">
                <a:latin typeface="Calibri" panose="020F0502020204030204" pitchFamily="34" charset="0"/>
                <a:ea typeface="Calibri" panose="020F0502020204030204" pitchFamily="34" charset="0"/>
                <a:cs typeface="Calibri" panose="020F0502020204030204" pitchFamily="34" charset="0"/>
              </a:rPr>
              <a:t>How can we obtain a desired</a:t>
            </a:r>
            <a:r>
              <a:rPr lang="en-US" altLang="zh-CN" sz="3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final strength </a:t>
            </a:r>
            <a:r>
              <a:rPr lang="en-US" altLang="zh-CN" sz="3200" dirty="0">
                <a:latin typeface="Calibri" panose="020F0502020204030204" pitchFamily="34" charset="0"/>
                <a:ea typeface="Calibri" panose="020F0502020204030204" pitchFamily="34" charset="0"/>
                <a:cs typeface="Calibri" panose="020F0502020204030204" pitchFamily="34" charset="0"/>
              </a:rPr>
              <a:t>of </a:t>
            </a:r>
            <a:r>
              <a:rPr lang="el-GR" altLang="zh-CN" sz="3200" dirty="0">
                <a:latin typeface="Calibri" panose="020F0502020204030204" pitchFamily="34" charset="0"/>
                <a:ea typeface="Calibri" panose="020F0502020204030204" pitchFamily="34" charset="0"/>
                <a:cs typeface="Calibri" panose="020F0502020204030204" pitchFamily="34" charset="0"/>
              </a:rPr>
              <a:t>α</a:t>
            </a:r>
            <a:r>
              <a:rPr lang="en-GB" altLang="zh-CN" sz="3200" dirty="0">
                <a:latin typeface="Calibri" panose="020F0502020204030204" pitchFamily="34" charset="0"/>
                <a:ea typeface="Calibri" panose="020F0502020204030204" pitchFamily="34" charset="0"/>
                <a:cs typeface="Calibri" panose="020F0502020204030204" pitchFamily="34" charset="0"/>
              </a:rPr>
              <a:t> (topic argument) by adjusting the </a:t>
            </a:r>
            <a:r>
              <a:rPr lang="en-GB" altLang="zh-CN" sz="32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base scores </a:t>
            </a:r>
            <a:r>
              <a:rPr lang="en-GB" altLang="zh-CN" sz="3200" dirty="0">
                <a:latin typeface="Calibri" panose="020F0502020204030204" pitchFamily="34" charset="0"/>
                <a:ea typeface="Calibri" panose="020F0502020204030204" pitchFamily="34" charset="0"/>
                <a:cs typeface="Calibri" panose="020F0502020204030204" pitchFamily="34" charset="0"/>
              </a:rPr>
              <a:t>of the other arguments</a:t>
            </a:r>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99E140-F83D-F253-4EA7-D614BEA90E66}"/>
                  </a:ext>
                </a:extLst>
              </p:cNvPr>
              <p:cNvSpPr txBox="1"/>
              <p:nvPr/>
            </p:nvSpPr>
            <p:spPr>
              <a:xfrm>
                <a:off x="5673583" y="3189777"/>
                <a:ext cx="1656104" cy="461665"/>
              </a:xfrm>
              <a:prstGeom prst="rect">
                <a:avLst/>
              </a:prstGeom>
              <a:noFill/>
            </p:spPr>
            <p:txBody>
              <a:bodyPr wrap="square">
                <a:spAutoFit/>
              </a:bodyPr>
              <a:lstStyle/>
              <a:p>
                <a:pPr algn="ct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𝜎</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𝛼</m:t>
                        </m:r>
                      </m:e>
                    </m:d>
                    <m:r>
                      <a:rPr lang="en-GB" sz="2400" b="0" i="1" smtClean="0">
                        <a:solidFill>
                          <a:schemeClr val="tx1"/>
                        </a:solidFill>
                        <a:latin typeface="Cambria Math" panose="02040503050406030204" pitchFamily="18" charset="0"/>
                        <a:ea typeface="Cambria Math" panose="02040503050406030204" pitchFamily="18" charset="0"/>
                      </a:rPr>
                      <m:t>&lt;0.5</m:t>
                    </m:r>
                  </m:oMath>
                </a14:m>
                <a:r>
                  <a:rPr lang="en-GB" sz="2400" b="0" i="1" dirty="0">
                    <a:solidFill>
                      <a:schemeClr val="tx1"/>
                    </a:solidFill>
                    <a:latin typeface="Calibri" panose="020F0502020204030204" pitchFamily="34" charset="0"/>
                    <a:ea typeface="Cambria Math" panose="02040503050406030204" pitchFamily="18" charset="0"/>
                  </a:rPr>
                  <a:t> </a:t>
                </a:r>
                <a:endParaRPr lang="en-US" sz="2400" dirty="0"/>
              </a:p>
            </p:txBody>
          </p:sp>
        </mc:Choice>
        <mc:Fallback xmlns="">
          <p:sp>
            <p:nvSpPr>
              <p:cNvPr id="5" name="TextBox 4">
                <a:extLst>
                  <a:ext uri="{FF2B5EF4-FFF2-40B4-BE49-F238E27FC236}">
                    <a16:creationId xmlns:a16="http://schemas.microsoft.com/office/drawing/2014/main" id="{4F99E140-F83D-F253-4EA7-D614BEA90E66}"/>
                  </a:ext>
                </a:extLst>
              </p:cNvPr>
              <p:cNvSpPr txBox="1">
                <a:spLocks noRot="1" noChangeAspect="1" noMove="1" noResize="1" noEditPoints="1" noAdjustHandles="1" noChangeArrowheads="1" noChangeShapeType="1" noTextEdit="1"/>
              </p:cNvSpPr>
              <p:nvPr/>
            </p:nvSpPr>
            <p:spPr>
              <a:xfrm>
                <a:off x="5673583" y="3189777"/>
                <a:ext cx="1656104" cy="461665"/>
              </a:xfrm>
              <a:prstGeom prst="rect">
                <a:avLst/>
              </a:prstGeom>
              <a:blipFill>
                <a:blip r:embed="rId4"/>
                <a:stretch>
                  <a:fillRect r="-3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793DDB-F673-C5FC-30EB-1E8FE6C39137}"/>
                  </a:ext>
                </a:extLst>
              </p:cNvPr>
              <p:cNvSpPr txBox="1"/>
              <p:nvPr/>
            </p:nvSpPr>
            <p:spPr>
              <a:xfrm>
                <a:off x="5968732" y="5713996"/>
                <a:ext cx="1676533" cy="461665"/>
              </a:xfrm>
              <a:prstGeom prst="rect">
                <a:avLst/>
              </a:prstGeom>
              <a:noFill/>
            </p:spPr>
            <p:txBody>
              <a:bodyPr wrap="square">
                <a:spAutoFit/>
              </a:bodyPr>
              <a:lstStyle/>
              <a:p>
                <a:pPr algn="ct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𝜎</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𝛼</m:t>
                        </m:r>
                      </m:e>
                    </m:d>
                    <m:r>
                      <a:rPr lang="en-GB" sz="2400" i="1">
                        <a:latin typeface="Cambria Math" panose="02040503050406030204" pitchFamily="18" charset="0"/>
                        <a:ea typeface="Cambria Math" panose="02040503050406030204" pitchFamily="18" charset="0"/>
                      </a:rPr>
                      <m:t>≥0.5</m:t>
                    </m:r>
                  </m:oMath>
                </a14:m>
                <a:r>
                  <a:rPr lang="en-GB" sz="2400" i="1" dirty="0">
                    <a:latin typeface="Calibri" panose="020F0502020204030204" pitchFamily="34" charset="0"/>
                    <a:ea typeface="Cambria Math" panose="02040503050406030204" pitchFamily="18" charset="0"/>
                  </a:rPr>
                  <a:t> </a:t>
                </a:r>
                <a:endParaRPr lang="en-US" sz="2400" dirty="0"/>
              </a:p>
            </p:txBody>
          </p:sp>
        </mc:Choice>
        <mc:Fallback xmlns="">
          <p:sp>
            <p:nvSpPr>
              <p:cNvPr id="7" name="TextBox 6">
                <a:extLst>
                  <a:ext uri="{FF2B5EF4-FFF2-40B4-BE49-F238E27FC236}">
                    <a16:creationId xmlns:a16="http://schemas.microsoft.com/office/drawing/2014/main" id="{F8793DDB-F673-C5FC-30EB-1E8FE6C39137}"/>
                  </a:ext>
                </a:extLst>
              </p:cNvPr>
              <p:cNvSpPr txBox="1">
                <a:spLocks noRot="1" noChangeAspect="1" noMove="1" noResize="1" noEditPoints="1" noAdjustHandles="1" noChangeArrowheads="1" noChangeShapeType="1" noTextEdit="1"/>
              </p:cNvSpPr>
              <p:nvPr/>
            </p:nvSpPr>
            <p:spPr>
              <a:xfrm>
                <a:off x="5968732" y="5713996"/>
                <a:ext cx="1676533" cy="461665"/>
              </a:xfrm>
              <a:prstGeom prst="rect">
                <a:avLst/>
              </a:prstGeom>
              <a:blipFill>
                <a:blip r:embed="rId5"/>
                <a:stretch>
                  <a:fillRect/>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12133D37-5D7C-16E0-43E3-8609DD407B26}"/>
              </a:ext>
            </a:extLst>
          </p:cNvPr>
          <p:cNvSpPr>
            <a:spLocks noGrp="1"/>
          </p:cNvSpPr>
          <p:nvPr>
            <p:ph type="sldNum" sz="quarter" idx="12"/>
          </p:nvPr>
        </p:nvSpPr>
        <p:spPr/>
        <p:txBody>
          <a:bodyPr/>
          <a:lstStyle/>
          <a:p>
            <a:fld id="{CBA53E11-492D-48B3-9F9B-09541CA2A39A}" type="slidenum">
              <a:rPr lang="en-GB" smtClean="0"/>
              <a:t>30</a:t>
            </a:fld>
            <a:endParaRPr lang="en-GB"/>
          </a:p>
        </p:txBody>
      </p:sp>
      <p:sp>
        <p:nvSpPr>
          <p:cNvPr id="8" name="TextBox 7">
            <a:extLst>
              <a:ext uri="{FF2B5EF4-FFF2-40B4-BE49-F238E27FC236}">
                <a16:creationId xmlns:a16="http://schemas.microsoft.com/office/drawing/2014/main" id="{7B3B4E6F-88BC-D38D-FDB0-975B5B780A48}"/>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27947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473C2-27D1-BBA0-E1FB-155C6A3A35C9}"/>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Counterfactual </a:t>
            </a:r>
            <a:r>
              <a:rPr lang="en-US" altLang="zh-CN" sz="4400" dirty="0">
                <a:latin typeface="Calibri" panose="020F0502020204030204" pitchFamily="34" charset="0"/>
                <a:ea typeface="Calibri" panose="020F0502020204030204" pitchFamily="34" charset="0"/>
                <a:cs typeface="Calibri" panose="020F0502020204030204" pitchFamily="34" charset="0"/>
              </a:rPr>
              <a:t>Problem</a:t>
            </a:r>
            <a:r>
              <a:rPr lang="en-GB" sz="4400" dirty="0">
                <a:latin typeface="Calibri" panose="020F0502020204030204" pitchFamily="34" charset="0"/>
                <a:ea typeface="Calibri" panose="020F0502020204030204" pitchFamily="34" charset="0"/>
                <a:cs typeface="Calibri" panose="020F0502020204030204" pitchFamily="34" charset="0"/>
              </a:rPr>
              <a:t>s for QBAFs</a:t>
            </a:r>
            <a:br>
              <a:rPr lang="en-GB" sz="4400" dirty="0">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Subtitle 3">
                <a:extLst>
                  <a:ext uri="{FF2B5EF4-FFF2-40B4-BE49-F238E27FC236}">
                    <a16:creationId xmlns:a16="http://schemas.microsoft.com/office/drawing/2014/main" id="{39DFFFAC-5D93-6D3D-B45E-1744422A2BA6}"/>
                  </a:ext>
                </a:extLst>
              </p:cNvPr>
              <p:cNvSpPr txBox="1">
                <a:spLocks/>
              </p:cNvSpPr>
              <p:nvPr/>
            </p:nvSpPr>
            <p:spPr>
              <a:xfrm>
                <a:off x="4373325" y="5116973"/>
                <a:ext cx="316387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14:m>
                  <m:oMathPara xmlns:m="http://schemas.openxmlformats.org/officeDocument/2006/math">
                    <m:oMathParaPr>
                      <m:jc m:val="centerGroup"/>
                    </m:oMathParaPr>
                    <m:oMath xmlns:m="http://schemas.openxmlformats.org/officeDocument/2006/math">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Subtitle 3">
                <a:extLst>
                  <a:ext uri="{FF2B5EF4-FFF2-40B4-BE49-F238E27FC236}">
                    <a16:creationId xmlns:a16="http://schemas.microsoft.com/office/drawing/2014/main" id="{39DFFFAC-5D93-6D3D-B45E-1744422A2BA6}"/>
                  </a:ext>
                </a:extLst>
              </p:cNvPr>
              <p:cNvSpPr txBox="1">
                <a:spLocks noRot="1" noChangeAspect="1" noMove="1" noResize="1" noEditPoints="1" noAdjustHandles="1" noChangeArrowheads="1" noChangeShapeType="1" noTextEdit="1"/>
              </p:cNvSpPr>
              <p:nvPr/>
            </p:nvSpPr>
            <p:spPr>
              <a:xfrm>
                <a:off x="4373325" y="5116973"/>
                <a:ext cx="3163878" cy="907325"/>
              </a:xfrm>
              <a:prstGeom prst="rect">
                <a:avLst/>
              </a:prstGeom>
              <a:blipFill>
                <a:blip r:embed="rId3"/>
                <a:stretch>
                  <a:fillRect/>
                </a:stretch>
              </a:blipFill>
            </p:spPr>
            <p:txBody>
              <a:bodyPr/>
              <a:lstStyle/>
              <a:p>
                <a:r>
                  <a:rPr lang="en-GB">
                    <a:noFill/>
                  </a:rPr>
                  <a:t> </a:t>
                </a:r>
              </a:p>
            </p:txBody>
          </p:sp>
        </mc:Fallback>
      </mc:AlternateContent>
      <p:sp>
        <p:nvSpPr>
          <p:cNvPr id="10" name="Subtitle 3">
            <a:extLst>
              <a:ext uri="{FF2B5EF4-FFF2-40B4-BE49-F238E27FC236}">
                <a16:creationId xmlns:a16="http://schemas.microsoft.com/office/drawing/2014/main" id="{F7A5852D-2134-BECE-2988-FD18E935DF65}"/>
              </a:ext>
            </a:extLst>
          </p:cNvPr>
          <p:cNvSpPr txBox="1">
            <a:spLocks/>
          </p:cNvSpPr>
          <p:nvPr/>
        </p:nvSpPr>
        <p:spPr>
          <a:xfrm>
            <a:off x="5263132" y="1110467"/>
            <a:ext cx="1384263"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Strong</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1">
            <a:extLst>
              <a:ext uri="{FF2B5EF4-FFF2-40B4-BE49-F238E27FC236}">
                <a16:creationId xmlns:a16="http://schemas.microsoft.com/office/drawing/2014/main" id="{D7875117-44C5-33A1-4C9A-4C0C5568247B}"/>
              </a:ext>
            </a:extLst>
          </p:cNvPr>
          <p:cNvPicPr>
            <a:picLocks noChangeAspect="1"/>
          </p:cNvPicPr>
          <p:nvPr/>
        </p:nvPicPr>
        <p:blipFill>
          <a:blip r:embed="rId4"/>
          <a:stretch>
            <a:fillRect/>
          </a:stretch>
        </p:blipFill>
        <p:spPr>
          <a:xfrm>
            <a:off x="4452530" y="2068663"/>
            <a:ext cx="3005468" cy="3018564"/>
          </a:xfrm>
          <a:prstGeom prst="rect">
            <a:avLst/>
          </a:prstGeom>
        </p:spPr>
      </p:pic>
      <p:sp>
        <p:nvSpPr>
          <p:cNvPr id="4" name="Slide Number Placeholder 3">
            <a:extLst>
              <a:ext uri="{FF2B5EF4-FFF2-40B4-BE49-F238E27FC236}">
                <a16:creationId xmlns:a16="http://schemas.microsoft.com/office/drawing/2014/main" id="{13EB24EC-8835-F85B-D09B-74D87BCEE253}"/>
              </a:ext>
            </a:extLst>
          </p:cNvPr>
          <p:cNvSpPr>
            <a:spLocks noGrp="1"/>
          </p:cNvSpPr>
          <p:nvPr>
            <p:ph type="sldNum" sz="quarter" idx="12"/>
          </p:nvPr>
        </p:nvSpPr>
        <p:spPr/>
        <p:txBody>
          <a:bodyPr/>
          <a:lstStyle/>
          <a:p>
            <a:fld id="{CBA53E11-492D-48B3-9F9B-09541CA2A39A}" type="slidenum">
              <a:rPr lang="en-GB" smtClean="0"/>
              <a:t>31</a:t>
            </a:fld>
            <a:endParaRPr lang="en-GB"/>
          </a:p>
        </p:txBody>
      </p:sp>
      <p:sp>
        <p:nvSpPr>
          <p:cNvPr id="5" name="TextBox 4">
            <a:extLst>
              <a:ext uri="{FF2B5EF4-FFF2-40B4-BE49-F238E27FC236}">
                <a16:creationId xmlns:a16="http://schemas.microsoft.com/office/drawing/2014/main" id="{05D66FB0-2BAF-F596-75CB-45C6150258BE}"/>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10042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E0A30-537F-7A32-CB81-35580F600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F2ED-FBBC-A0EA-46D2-15901956038B}"/>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Counterfactual </a:t>
            </a:r>
            <a:r>
              <a:rPr lang="en-US" altLang="zh-CN" sz="4400" dirty="0">
                <a:latin typeface="Calibri" panose="020F0502020204030204" pitchFamily="34" charset="0"/>
                <a:ea typeface="Calibri" panose="020F0502020204030204" pitchFamily="34" charset="0"/>
                <a:cs typeface="Calibri" panose="020F0502020204030204" pitchFamily="34" charset="0"/>
              </a:rPr>
              <a:t>Problem</a:t>
            </a:r>
            <a:r>
              <a:rPr lang="en-GB" sz="4400" dirty="0">
                <a:latin typeface="Calibri" panose="020F0502020204030204" pitchFamily="34" charset="0"/>
                <a:ea typeface="Calibri" panose="020F0502020204030204" pitchFamily="34" charset="0"/>
                <a:cs typeface="Calibri" panose="020F0502020204030204" pitchFamily="34" charset="0"/>
              </a:rPr>
              <a:t>s for QBAFs</a:t>
            </a:r>
            <a:br>
              <a:rPr lang="en-GB" sz="4400" dirty="0">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8E6526D4-78C6-E98D-39F8-EFD69D0DE3C0}"/>
              </a:ext>
            </a:extLst>
          </p:cNvPr>
          <p:cNvSpPr txBox="1">
            <a:spLocks/>
          </p:cNvSpPr>
          <p:nvPr/>
        </p:nvSpPr>
        <p:spPr>
          <a:xfrm>
            <a:off x="4304212" y="1110467"/>
            <a:ext cx="357921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zh-CN" altLang="en-US" sz="3600" dirty="0">
                <a:latin typeface="Calibri" panose="020F0502020204030204" pitchFamily="34" charset="0"/>
                <a:ea typeface="Calibri" panose="020F0502020204030204" pitchFamily="34" charset="0"/>
                <a:cs typeface="Calibri" panose="020F0502020204030204" pitchFamily="34" charset="0"/>
              </a:rPr>
              <a:t>𝛿</a:t>
            </a:r>
            <a:r>
              <a:rPr lang="en-US" altLang="zh-CN" sz="3600" dirty="0">
                <a:latin typeface="Calibri" panose="020F0502020204030204" pitchFamily="34" charset="0"/>
                <a:ea typeface="Calibri" panose="020F0502020204030204" pitchFamily="34" charset="0"/>
                <a:cs typeface="Calibri" panose="020F0502020204030204" pitchFamily="34" charset="0"/>
              </a:rPr>
              <a:t>-Approximate</a:t>
            </a:r>
          </a:p>
        </p:txBody>
      </p:sp>
      <mc:AlternateContent xmlns:mc="http://schemas.openxmlformats.org/markup-compatibility/2006" xmlns:a14="http://schemas.microsoft.com/office/drawing/2010/main">
        <mc:Choice Requires="a14">
          <p:sp>
            <p:nvSpPr>
              <p:cNvPr id="6" name="Subtitle 3">
                <a:extLst>
                  <a:ext uri="{FF2B5EF4-FFF2-40B4-BE49-F238E27FC236}">
                    <a16:creationId xmlns:a16="http://schemas.microsoft.com/office/drawing/2014/main" id="{4A09C833-1EF3-B650-4599-C8AE4954DD67}"/>
                  </a:ext>
                </a:extLst>
              </p:cNvPr>
              <p:cNvSpPr txBox="1">
                <a:spLocks/>
              </p:cNvSpPr>
              <p:nvPr/>
            </p:nvSpPr>
            <p:spPr>
              <a:xfrm>
                <a:off x="4113687" y="5116972"/>
                <a:ext cx="3974130"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14:m>
                  <m:oMathPara xmlns:m="http://schemas.openxmlformats.org/officeDocument/2006/math">
                    <m:oMathParaPr>
                      <m:jc m:val="center"/>
                    </m:oMathParaPr>
                    <m:oMath xmlns:m="http://schemas.openxmlformats.org/officeDocument/2006/math">
                      <m:r>
                        <m:rPr>
                          <m:nor/>
                        </m:rPr>
                        <a:rPr lang="en-GB" altLang="zh-CN" sz="3600" b="0" i="0" dirty="0" smtClean="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b="0" i="0" dirty="0" smtClean="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i="1" dirty="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smtClean="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smtClean="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sty m:val="p"/>
                        </m:rPr>
                        <a:rPr lang="el-GR" altLang="zh-CN" sz="3600" i="1" dirty="0" smtClean="0">
                          <a:latin typeface="Cambria Math" panose="02040503050406030204" pitchFamily="18" charset="0"/>
                          <a:ea typeface="Calibri" panose="020F0502020204030204" pitchFamily="34" charset="0"/>
                          <a:cs typeface="Calibri" panose="020F0502020204030204" pitchFamily="34" charset="0"/>
                        </a:rPr>
                        <m:t>δ</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Subtitle 3">
                <a:extLst>
                  <a:ext uri="{FF2B5EF4-FFF2-40B4-BE49-F238E27FC236}">
                    <a16:creationId xmlns:a16="http://schemas.microsoft.com/office/drawing/2014/main" id="{4A09C833-1EF3-B650-4599-C8AE4954DD67}"/>
                  </a:ext>
                </a:extLst>
              </p:cNvPr>
              <p:cNvSpPr txBox="1">
                <a:spLocks noRot="1" noChangeAspect="1" noMove="1" noResize="1" noEditPoints="1" noAdjustHandles="1" noChangeArrowheads="1" noChangeShapeType="1" noTextEdit="1"/>
              </p:cNvSpPr>
              <p:nvPr/>
            </p:nvSpPr>
            <p:spPr>
              <a:xfrm>
                <a:off x="4113687" y="5116972"/>
                <a:ext cx="3974130" cy="907325"/>
              </a:xfrm>
              <a:prstGeom prst="rect">
                <a:avLst/>
              </a:prstGeom>
              <a:blipFill>
                <a:blip r:embed="rId3"/>
                <a:stretch>
                  <a:fillRect/>
                </a:stretch>
              </a:blipFill>
            </p:spPr>
            <p:txBody>
              <a:bodyPr/>
              <a:lstStyle/>
              <a:p>
                <a:r>
                  <a:rPr lang="en-GB">
                    <a:noFill/>
                  </a:rPr>
                  <a:t> </a:t>
                </a:r>
              </a:p>
            </p:txBody>
          </p:sp>
        </mc:Fallback>
      </mc:AlternateContent>
      <p:pic>
        <p:nvPicPr>
          <p:cNvPr id="21" name="Picture 20">
            <a:extLst>
              <a:ext uri="{FF2B5EF4-FFF2-40B4-BE49-F238E27FC236}">
                <a16:creationId xmlns:a16="http://schemas.microsoft.com/office/drawing/2014/main" id="{9A1ADFC9-1996-8270-6E48-6F56DC305BB7}"/>
              </a:ext>
            </a:extLst>
          </p:cNvPr>
          <p:cNvPicPr>
            <a:picLocks noChangeAspect="1"/>
          </p:cNvPicPr>
          <p:nvPr/>
        </p:nvPicPr>
        <p:blipFill>
          <a:blip r:embed="rId4"/>
          <a:stretch>
            <a:fillRect/>
          </a:stretch>
        </p:blipFill>
        <p:spPr>
          <a:xfrm>
            <a:off x="4579681" y="2031995"/>
            <a:ext cx="3032637" cy="3026073"/>
          </a:xfrm>
          <a:prstGeom prst="rect">
            <a:avLst/>
          </a:prstGeom>
        </p:spPr>
      </p:pic>
      <mc:AlternateContent xmlns:mc="http://schemas.openxmlformats.org/markup-compatibility/2006" xmlns:a14="http://schemas.microsoft.com/office/drawing/2010/main">
        <mc:Choice Requires="a14">
          <p:sp>
            <p:nvSpPr>
              <p:cNvPr id="7" name="Subtitle 3">
                <a:extLst>
                  <a:ext uri="{FF2B5EF4-FFF2-40B4-BE49-F238E27FC236}">
                    <a16:creationId xmlns:a16="http://schemas.microsoft.com/office/drawing/2014/main" id="{9D37BD5E-A08F-FEDC-4AEB-9B95B89A68E0}"/>
                  </a:ext>
                </a:extLst>
              </p:cNvPr>
              <p:cNvSpPr txBox="1">
                <a:spLocks/>
              </p:cNvSpPr>
              <p:nvPr/>
            </p:nvSpPr>
            <p:spPr>
              <a:xfrm>
                <a:off x="702069" y="5116973"/>
                <a:ext cx="316387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14:m>
                  <m:oMathPara xmlns:m="http://schemas.openxmlformats.org/officeDocument/2006/math">
                    <m:oMathParaPr>
                      <m:jc m:val="centerGroup"/>
                    </m:oMathParaPr>
                    <m:oMath xmlns:m="http://schemas.openxmlformats.org/officeDocument/2006/math">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Subtitle 3">
                <a:extLst>
                  <a:ext uri="{FF2B5EF4-FFF2-40B4-BE49-F238E27FC236}">
                    <a16:creationId xmlns:a16="http://schemas.microsoft.com/office/drawing/2014/main" id="{9D37BD5E-A08F-FEDC-4AEB-9B95B89A68E0}"/>
                  </a:ext>
                </a:extLst>
              </p:cNvPr>
              <p:cNvSpPr txBox="1">
                <a:spLocks noRot="1" noChangeAspect="1" noMove="1" noResize="1" noEditPoints="1" noAdjustHandles="1" noChangeArrowheads="1" noChangeShapeType="1" noTextEdit="1"/>
              </p:cNvSpPr>
              <p:nvPr/>
            </p:nvSpPr>
            <p:spPr>
              <a:xfrm>
                <a:off x="702069" y="5116973"/>
                <a:ext cx="3163878" cy="907325"/>
              </a:xfrm>
              <a:prstGeom prst="rect">
                <a:avLst/>
              </a:prstGeom>
              <a:blipFill>
                <a:blip r:embed="rId5"/>
                <a:stretch>
                  <a:fillRect/>
                </a:stretch>
              </a:blipFill>
            </p:spPr>
            <p:txBody>
              <a:bodyPr/>
              <a:lstStyle/>
              <a:p>
                <a:r>
                  <a:rPr lang="en-GB">
                    <a:noFill/>
                  </a:rPr>
                  <a:t> </a:t>
                </a:r>
              </a:p>
            </p:txBody>
          </p:sp>
        </mc:Fallback>
      </mc:AlternateContent>
      <p:sp>
        <p:nvSpPr>
          <p:cNvPr id="10" name="Subtitle 3">
            <a:extLst>
              <a:ext uri="{FF2B5EF4-FFF2-40B4-BE49-F238E27FC236}">
                <a16:creationId xmlns:a16="http://schemas.microsoft.com/office/drawing/2014/main" id="{4DB2FB7A-F4D9-89E0-0186-4CF22AAF1A7E}"/>
              </a:ext>
            </a:extLst>
          </p:cNvPr>
          <p:cNvSpPr txBox="1">
            <a:spLocks/>
          </p:cNvSpPr>
          <p:nvPr/>
        </p:nvSpPr>
        <p:spPr>
          <a:xfrm>
            <a:off x="1591876" y="1110467"/>
            <a:ext cx="1384263"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Strong</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pic>
        <p:nvPicPr>
          <p:cNvPr id="23" name="!!1">
            <a:extLst>
              <a:ext uri="{FF2B5EF4-FFF2-40B4-BE49-F238E27FC236}">
                <a16:creationId xmlns:a16="http://schemas.microsoft.com/office/drawing/2014/main" id="{EE04CE1E-CD21-4FB4-48DD-A0FE79080B7A}"/>
              </a:ext>
            </a:extLst>
          </p:cNvPr>
          <p:cNvPicPr>
            <a:picLocks noChangeAspect="1"/>
          </p:cNvPicPr>
          <p:nvPr/>
        </p:nvPicPr>
        <p:blipFill>
          <a:blip r:embed="rId6"/>
          <a:stretch>
            <a:fillRect/>
          </a:stretch>
        </p:blipFill>
        <p:spPr>
          <a:xfrm>
            <a:off x="781274" y="2068663"/>
            <a:ext cx="3005468" cy="3018564"/>
          </a:xfrm>
          <a:prstGeom prst="rect">
            <a:avLst/>
          </a:prstGeom>
        </p:spPr>
      </p:pic>
      <p:sp>
        <p:nvSpPr>
          <p:cNvPr id="5" name="Slide Number Placeholder 4">
            <a:extLst>
              <a:ext uri="{FF2B5EF4-FFF2-40B4-BE49-F238E27FC236}">
                <a16:creationId xmlns:a16="http://schemas.microsoft.com/office/drawing/2014/main" id="{6194E5A6-1EED-B030-EDC5-759BCF09874E}"/>
              </a:ext>
            </a:extLst>
          </p:cNvPr>
          <p:cNvSpPr>
            <a:spLocks noGrp="1"/>
          </p:cNvSpPr>
          <p:nvPr>
            <p:ph type="sldNum" sz="quarter" idx="12"/>
          </p:nvPr>
        </p:nvSpPr>
        <p:spPr/>
        <p:txBody>
          <a:bodyPr/>
          <a:lstStyle/>
          <a:p>
            <a:fld id="{CBA53E11-492D-48B3-9F9B-09541CA2A39A}" type="slidenum">
              <a:rPr lang="en-GB" smtClean="0"/>
              <a:t>32</a:t>
            </a:fld>
            <a:endParaRPr lang="en-GB"/>
          </a:p>
        </p:txBody>
      </p:sp>
      <p:sp>
        <p:nvSpPr>
          <p:cNvPr id="8" name="TextBox 7">
            <a:extLst>
              <a:ext uri="{FF2B5EF4-FFF2-40B4-BE49-F238E27FC236}">
                <a16:creationId xmlns:a16="http://schemas.microsoft.com/office/drawing/2014/main" id="{1D997DD0-4612-D937-8A48-DB8AE605B09E}"/>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576353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A0CD-4E7B-5AFB-B949-13F54B126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3C520-16C0-DA82-5A7D-8829FC6757A0}"/>
              </a:ext>
            </a:extLst>
          </p:cNvPr>
          <p:cNvSpPr>
            <a:spLocks noGrp="1" noRot="1" noMove="1" noResize="1" noEditPoints="1" noAdjustHandles="1" noChangeArrowheads="1" noChangeShapeType="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Counterfactual </a:t>
            </a:r>
            <a:r>
              <a:rPr lang="en-US" altLang="zh-CN" sz="4400" dirty="0">
                <a:latin typeface="Calibri" panose="020F0502020204030204" pitchFamily="34" charset="0"/>
                <a:ea typeface="Calibri" panose="020F0502020204030204" pitchFamily="34" charset="0"/>
                <a:cs typeface="Calibri" panose="020F0502020204030204" pitchFamily="34" charset="0"/>
              </a:rPr>
              <a:t>Problem</a:t>
            </a:r>
            <a:r>
              <a:rPr lang="en-GB" sz="4400" dirty="0">
                <a:latin typeface="Calibri" panose="020F0502020204030204" pitchFamily="34" charset="0"/>
                <a:ea typeface="Calibri" panose="020F0502020204030204" pitchFamily="34" charset="0"/>
                <a:cs typeface="Calibri" panose="020F0502020204030204" pitchFamily="34" charset="0"/>
              </a:rPr>
              <a:t>s for QBAFs</a:t>
            </a:r>
            <a:br>
              <a:rPr lang="en-GB" sz="4400" dirty="0">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BDE45F6D-E1DC-C708-B2AF-67861BAB7E36}"/>
              </a:ext>
            </a:extLst>
          </p:cNvPr>
          <p:cNvSpPr txBox="1">
            <a:spLocks noGrp="1" noRot="1" noMove="1" noResize="1" noEditPoints="1" noAdjustHandles="1" noChangeArrowheads="1" noChangeShapeType="1"/>
          </p:cNvSpPr>
          <p:nvPr/>
        </p:nvSpPr>
        <p:spPr>
          <a:xfrm>
            <a:off x="4304212" y="1110467"/>
            <a:ext cx="357921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zh-CN" altLang="en-US" sz="3600" dirty="0">
                <a:latin typeface="Calibri" panose="020F0502020204030204" pitchFamily="34" charset="0"/>
                <a:ea typeface="Calibri" panose="020F0502020204030204" pitchFamily="34" charset="0"/>
                <a:cs typeface="Calibri" panose="020F0502020204030204" pitchFamily="34" charset="0"/>
              </a:rPr>
              <a:t>𝛿</a:t>
            </a:r>
            <a:r>
              <a:rPr lang="en-US" altLang="zh-CN" sz="3600" dirty="0">
                <a:latin typeface="Calibri" panose="020F0502020204030204" pitchFamily="34" charset="0"/>
                <a:ea typeface="Calibri" panose="020F0502020204030204" pitchFamily="34" charset="0"/>
                <a:cs typeface="Calibri" panose="020F0502020204030204" pitchFamily="34" charset="0"/>
              </a:rPr>
              <a:t>-Approximate</a:t>
            </a:r>
          </a:p>
        </p:txBody>
      </p:sp>
      <mc:AlternateContent xmlns:mc="http://schemas.openxmlformats.org/markup-compatibility/2006" xmlns:a14="http://schemas.microsoft.com/office/drawing/2010/main">
        <mc:Choice Requires="a14">
          <p:sp>
            <p:nvSpPr>
              <p:cNvPr id="6" name="Subtitle 3">
                <a:extLst>
                  <a:ext uri="{FF2B5EF4-FFF2-40B4-BE49-F238E27FC236}">
                    <a16:creationId xmlns:a16="http://schemas.microsoft.com/office/drawing/2014/main" id="{02AAF612-48C5-190D-A79B-4E3E8493EFB8}"/>
                  </a:ext>
                </a:extLst>
              </p:cNvPr>
              <p:cNvSpPr txBox="1">
                <a:spLocks noGrp="1" noRot="1" noMove="1" noResize="1" noEditPoints="1" noAdjustHandles="1" noChangeArrowheads="1" noChangeShapeType="1"/>
              </p:cNvSpPr>
              <p:nvPr/>
            </p:nvSpPr>
            <p:spPr>
              <a:xfrm>
                <a:off x="4113687" y="5116972"/>
                <a:ext cx="3974130"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14:m>
                  <m:oMathPara xmlns:m="http://schemas.openxmlformats.org/officeDocument/2006/math">
                    <m:oMathParaPr>
                      <m:jc m:val="center"/>
                    </m:oMathParaPr>
                    <m:oMath xmlns:m="http://schemas.openxmlformats.org/officeDocument/2006/math">
                      <m:r>
                        <m:rPr>
                          <m:nor/>
                        </m:rPr>
                        <a:rPr lang="en-GB" altLang="zh-CN" sz="3600" b="0" i="0" dirty="0" smtClean="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b="0" i="0" dirty="0" smtClean="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i="1" dirty="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smtClean="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smtClean="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sty m:val="p"/>
                        </m:rPr>
                        <a:rPr lang="el-GR" altLang="zh-CN" sz="3600" i="1" dirty="0" smtClean="0">
                          <a:latin typeface="Cambria Math" panose="02040503050406030204" pitchFamily="18" charset="0"/>
                          <a:ea typeface="Calibri" panose="020F0502020204030204" pitchFamily="34" charset="0"/>
                          <a:cs typeface="Calibri" panose="020F0502020204030204" pitchFamily="34" charset="0"/>
                        </a:rPr>
                        <m:t>δ</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Subtitle 3">
                <a:extLst>
                  <a:ext uri="{FF2B5EF4-FFF2-40B4-BE49-F238E27FC236}">
                    <a16:creationId xmlns:a16="http://schemas.microsoft.com/office/drawing/2014/main" id="{02AAF612-48C5-190D-A79B-4E3E8493EFB8}"/>
                  </a:ext>
                </a:extLst>
              </p:cNvPr>
              <p:cNvSpPr txBox="1">
                <a:spLocks noGrp="1" noRot="1" noChangeAspect="1" noMove="1" noResize="1" noEditPoints="1" noAdjustHandles="1" noChangeArrowheads="1" noChangeShapeType="1" noTextEdit="1"/>
              </p:cNvSpPr>
              <p:nvPr/>
            </p:nvSpPr>
            <p:spPr>
              <a:xfrm>
                <a:off x="4113687" y="5116972"/>
                <a:ext cx="3974130" cy="90732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Subtitle 3">
                <a:extLst>
                  <a:ext uri="{FF2B5EF4-FFF2-40B4-BE49-F238E27FC236}">
                    <a16:creationId xmlns:a16="http://schemas.microsoft.com/office/drawing/2014/main" id="{6FF003DD-8D6E-E047-8837-AE78ABD43720}"/>
                  </a:ext>
                </a:extLst>
              </p:cNvPr>
              <p:cNvSpPr txBox="1">
                <a:spLocks noGrp="1" noRot="1" noMove="1" noResize="1" noEditPoints="1" noAdjustHandles="1" noChangeArrowheads="1" noChangeShapeType="1"/>
              </p:cNvSpPr>
              <p:nvPr/>
            </p:nvSpPr>
            <p:spPr>
              <a:xfrm>
                <a:off x="702069" y="5116973"/>
                <a:ext cx="316387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14:m>
                  <m:oMathPara xmlns:m="http://schemas.openxmlformats.org/officeDocument/2006/math">
                    <m:oMathParaPr>
                      <m:jc m:val="centerGroup"/>
                    </m:oMathParaPr>
                    <m:oMath xmlns:m="http://schemas.openxmlformats.org/officeDocument/2006/math">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b="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Subtitle 3">
                <a:extLst>
                  <a:ext uri="{FF2B5EF4-FFF2-40B4-BE49-F238E27FC236}">
                    <a16:creationId xmlns:a16="http://schemas.microsoft.com/office/drawing/2014/main" id="{6FF003DD-8D6E-E047-8837-AE78ABD43720}"/>
                  </a:ext>
                </a:extLst>
              </p:cNvPr>
              <p:cNvSpPr txBox="1">
                <a:spLocks noGrp="1" noRot="1" noChangeAspect="1" noMove="1" noResize="1" noEditPoints="1" noAdjustHandles="1" noChangeArrowheads="1" noChangeShapeType="1" noTextEdit="1"/>
              </p:cNvSpPr>
              <p:nvPr/>
            </p:nvSpPr>
            <p:spPr>
              <a:xfrm>
                <a:off x="702069" y="5116973"/>
                <a:ext cx="3163878" cy="90732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Subtitle 3">
                <a:extLst>
                  <a:ext uri="{FF2B5EF4-FFF2-40B4-BE49-F238E27FC236}">
                    <a16:creationId xmlns:a16="http://schemas.microsoft.com/office/drawing/2014/main" id="{47C311A8-CF0D-F256-4943-6AB0E8229514}"/>
                  </a:ext>
                </a:extLst>
              </p:cNvPr>
              <p:cNvSpPr txBox="1">
                <a:spLocks/>
              </p:cNvSpPr>
              <p:nvPr/>
            </p:nvSpPr>
            <p:spPr>
              <a:xfrm>
                <a:off x="8368228" y="5116972"/>
                <a:ext cx="3163878"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14:m>
                  <m:oMathPara xmlns:m="http://schemas.openxmlformats.org/officeDocument/2006/math">
                    <m:oMathParaPr>
                      <m:jc m:val="center"/>
                    </m:oMathParaPr>
                    <m:oMath xmlns:m="http://schemas.openxmlformats.org/officeDocument/2006/math">
                      <m:r>
                        <m:rPr>
                          <m:nor/>
                        </m:rPr>
                        <a:rPr lang="en-US" altLang="zh-CN" sz="3600" dirty="0">
                          <a:latin typeface="Calibri" panose="020F0502020204030204" pitchFamily="34" charset="0"/>
                          <a:ea typeface="Calibri" panose="020F0502020204030204" pitchFamily="34" charset="0"/>
                          <a:cs typeface="Calibri" panose="020F0502020204030204" pitchFamily="34" charset="0"/>
                        </a:rPr>
                        <m:t>σ</m:t>
                      </m:r>
                      <m:r>
                        <m:rPr>
                          <m:nor/>
                        </m:rPr>
                        <a:rPr lang="en-US" altLang="zh-CN" sz="3600" dirty="0">
                          <a:latin typeface="Calibri" panose="020F0502020204030204" pitchFamily="34" charset="0"/>
                          <a:ea typeface="Calibri" panose="020F0502020204030204" pitchFamily="34" charset="0"/>
                          <a:cs typeface="Calibri" panose="020F0502020204030204" pitchFamily="34" charset="0"/>
                        </a:rPr>
                        <m:t>(</m:t>
                      </m:r>
                      <m:r>
                        <m:rPr>
                          <m:nor/>
                        </m:rPr>
                        <a:rPr lang="el-GR" altLang="zh-CN" sz="3600" dirty="0">
                          <a:latin typeface="Calibri" panose="020F0502020204030204" pitchFamily="34" charset="0"/>
                          <a:ea typeface="Calibri" panose="020F0502020204030204" pitchFamily="34" charset="0"/>
                          <a:cs typeface="Calibri" panose="020F0502020204030204" pitchFamily="34" charset="0"/>
                        </a:rPr>
                        <m:t>α</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r>
                        <a:rPr lang="en-GB" altLang="zh-CN" sz="3600" i="1" dirty="0" smtClean="0">
                          <a:latin typeface="Cambria Math" panose="02040503050406030204" pitchFamily="18" charset="0"/>
                          <a:ea typeface="Calibri" panose="020F0502020204030204" pitchFamily="34" charset="0"/>
                          <a:cs typeface="Calibri" panose="020F0502020204030204" pitchFamily="34" charset="0"/>
                        </a:rPr>
                        <m:t>≥</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s</m:t>
                      </m:r>
                      <m:r>
                        <m:rPr>
                          <m:nor/>
                        </m:rPr>
                        <a:rPr lang="en-GB" altLang="zh-CN" sz="3600" dirty="0">
                          <a:latin typeface="Calibri" panose="020F0502020204030204" pitchFamily="34" charset="0"/>
                          <a:ea typeface="Calibri" panose="020F0502020204030204" pitchFamily="34" charset="0"/>
                          <a:cs typeface="Calibri" panose="020F0502020204030204" pitchFamily="34" charset="0"/>
                        </a:rPr>
                        <m:t>∗</m:t>
                      </m:r>
                    </m:oMath>
                  </m:oMathPara>
                </a14:m>
                <a:endParaRPr lang="en-US" altLang="zh-CN" sz="3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Subtitle 3">
                <a:extLst>
                  <a:ext uri="{FF2B5EF4-FFF2-40B4-BE49-F238E27FC236}">
                    <a16:creationId xmlns:a16="http://schemas.microsoft.com/office/drawing/2014/main" id="{47C311A8-CF0D-F256-4943-6AB0E8229514}"/>
                  </a:ext>
                </a:extLst>
              </p:cNvPr>
              <p:cNvSpPr txBox="1">
                <a:spLocks noRot="1" noChangeAspect="1" noMove="1" noResize="1" noEditPoints="1" noAdjustHandles="1" noChangeArrowheads="1" noChangeShapeType="1" noTextEdit="1"/>
              </p:cNvSpPr>
              <p:nvPr/>
            </p:nvSpPr>
            <p:spPr>
              <a:xfrm>
                <a:off x="8368228" y="5116972"/>
                <a:ext cx="3163878" cy="907325"/>
              </a:xfrm>
              <a:prstGeom prst="rect">
                <a:avLst/>
              </a:prstGeom>
              <a:blipFill>
                <a:blip r:embed="rId5"/>
                <a:stretch>
                  <a:fillRect/>
                </a:stretch>
              </a:blipFill>
            </p:spPr>
            <p:txBody>
              <a:bodyPr/>
              <a:lstStyle/>
              <a:p>
                <a:r>
                  <a:rPr lang="en-GB">
                    <a:noFill/>
                  </a:rPr>
                  <a:t> </a:t>
                </a:r>
              </a:p>
            </p:txBody>
          </p:sp>
        </mc:Fallback>
      </mc:AlternateContent>
      <p:sp>
        <p:nvSpPr>
          <p:cNvPr id="10" name="Subtitle 3">
            <a:extLst>
              <a:ext uri="{FF2B5EF4-FFF2-40B4-BE49-F238E27FC236}">
                <a16:creationId xmlns:a16="http://schemas.microsoft.com/office/drawing/2014/main" id="{C5B58192-1D23-1C8A-2E0F-83A78B1F6299}"/>
              </a:ext>
            </a:extLst>
          </p:cNvPr>
          <p:cNvSpPr txBox="1">
            <a:spLocks noGrp="1" noRot="1" noMove="1" noResize="1" noEditPoints="1" noAdjustHandles="1" noChangeArrowheads="1" noChangeShapeType="1"/>
          </p:cNvSpPr>
          <p:nvPr/>
        </p:nvSpPr>
        <p:spPr>
          <a:xfrm>
            <a:off x="1591876" y="1110467"/>
            <a:ext cx="1384263"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Strong</a:t>
            </a:r>
            <a:endParaRPr lang="en-GB" sz="3600" dirty="0">
              <a:latin typeface="Calibri" panose="020F0502020204030204" pitchFamily="34" charset="0"/>
              <a:ea typeface="Calibri" panose="020F0502020204030204" pitchFamily="34" charset="0"/>
              <a:cs typeface="Calibri" panose="020F0502020204030204" pitchFamily="34" charset="0"/>
            </a:endParaRPr>
          </a:p>
        </p:txBody>
      </p:sp>
      <p:sp>
        <p:nvSpPr>
          <p:cNvPr id="11" name="Subtitle 3">
            <a:extLst>
              <a:ext uri="{FF2B5EF4-FFF2-40B4-BE49-F238E27FC236}">
                <a16:creationId xmlns:a16="http://schemas.microsoft.com/office/drawing/2014/main" id="{FBE0754A-8B08-134C-0FC4-C9CB32E20D21}"/>
              </a:ext>
            </a:extLst>
          </p:cNvPr>
          <p:cNvSpPr txBox="1">
            <a:spLocks/>
          </p:cNvSpPr>
          <p:nvPr/>
        </p:nvSpPr>
        <p:spPr>
          <a:xfrm>
            <a:off x="9329178" y="1110467"/>
            <a:ext cx="1241979" cy="90732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Weak</a:t>
            </a:r>
          </a:p>
        </p:txBody>
      </p:sp>
      <p:pic>
        <p:nvPicPr>
          <p:cNvPr id="21" name="Picture 20">
            <a:extLst>
              <a:ext uri="{FF2B5EF4-FFF2-40B4-BE49-F238E27FC236}">
                <a16:creationId xmlns:a16="http://schemas.microsoft.com/office/drawing/2014/main" id="{590EC121-B307-A8FC-7DAF-DC08468E9799}"/>
              </a:ext>
            </a:extLst>
          </p:cNvPr>
          <p:cNvPicPr>
            <a:picLocks noGrp="1" noRot="1" noChangeAspect="1" noMove="1" noResize="1" noEditPoints="1" noAdjustHandles="1" noChangeArrowheads="1" noChangeShapeType="1" noCrop="1"/>
          </p:cNvPicPr>
          <p:nvPr/>
        </p:nvPicPr>
        <p:blipFill>
          <a:blip r:embed="rId6"/>
          <a:stretch>
            <a:fillRect/>
          </a:stretch>
        </p:blipFill>
        <p:spPr>
          <a:xfrm>
            <a:off x="4579681" y="2031995"/>
            <a:ext cx="3032637" cy="3026073"/>
          </a:xfrm>
          <a:prstGeom prst="rect">
            <a:avLst/>
          </a:prstGeom>
        </p:spPr>
      </p:pic>
      <p:pic>
        <p:nvPicPr>
          <p:cNvPr id="23" name="Picture 22">
            <a:extLst>
              <a:ext uri="{FF2B5EF4-FFF2-40B4-BE49-F238E27FC236}">
                <a16:creationId xmlns:a16="http://schemas.microsoft.com/office/drawing/2014/main" id="{89D403C6-13EF-8F8C-5D33-ED74482653C3}"/>
              </a:ext>
            </a:extLst>
          </p:cNvPr>
          <p:cNvPicPr>
            <a:picLocks noGrp="1" noRot="1" noChangeAspect="1" noMove="1" noResize="1" noEditPoints="1" noAdjustHandles="1" noChangeArrowheads="1" noChangeShapeType="1" noCrop="1"/>
          </p:cNvPicPr>
          <p:nvPr/>
        </p:nvPicPr>
        <p:blipFill>
          <a:blip r:embed="rId7"/>
          <a:stretch>
            <a:fillRect/>
          </a:stretch>
        </p:blipFill>
        <p:spPr>
          <a:xfrm>
            <a:off x="781274" y="2068663"/>
            <a:ext cx="3005468" cy="3018564"/>
          </a:xfrm>
          <a:prstGeom prst="rect">
            <a:avLst/>
          </a:prstGeom>
        </p:spPr>
      </p:pic>
      <p:pic>
        <p:nvPicPr>
          <p:cNvPr id="24" name="Picture 23">
            <a:extLst>
              <a:ext uri="{FF2B5EF4-FFF2-40B4-BE49-F238E27FC236}">
                <a16:creationId xmlns:a16="http://schemas.microsoft.com/office/drawing/2014/main" id="{49986ABE-B15D-05F1-44B7-6C9A7BC44B28}"/>
              </a:ext>
            </a:extLst>
          </p:cNvPr>
          <p:cNvPicPr>
            <a:picLocks noChangeAspect="1"/>
          </p:cNvPicPr>
          <p:nvPr/>
        </p:nvPicPr>
        <p:blipFill>
          <a:blip r:embed="rId8"/>
          <a:stretch>
            <a:fillRect/>
          </a:stretch>
        </p:blipFill>
        <p:spPr>
          <a:xfrm>
            <a:off x="8400901" y="1995327"/>
            <a:ext cx="3098535" cy="3091900"/>
          </a:xfrm>
          <a:prstGeom prst="rect">
            <a:avLst/>
          </a:prstGeom>
        </p:spPr>
      </p:pic>
      <p:sp>
        <p:nvSpPr>
          <p:cNvPr id="5" name="Slide Number Placeholder 4">
            <a:extLst>
              <a:ext uri="{FF2B5EF4-FFF2-40B4-BE49-F238E27FC236}">
                <a16:creationId xmlns:a16="http://schemas.microsoft.com/office/drawing/2014/main" id="{FF1172FC-7158-8FBB-11FF-822A7ECA6DAD}"/>
              </a:ext>
            </a:extLst>
          </p:cNvPr>
          <p:cNvSpPr>
            <a:spLocks noGrp="1"/>
          </p:cNvSpPr>
          <p:nvPr>
            <p:ph type="sldNum" sz="quarter" idx="12"/>
          </p:nvPr>
        </p:nvSpPr>
        <p:spPr/>
        <p:txBody>
          <a:bodyPr/>
          <a:lstStyle/>
          <a:p>
            <a:fld id="{CBA53E11-492D-48B3-9F9B-09541CA2A39A}" type="slidenum">
              <a:rPr lang="en-GB" smtClean="0"/>
              <a:t>33</a:t>
            </a:fld>
            <a:endParaRPr lang="en-GB"/>
          </a:p>
        </p:txBody>
      </p:sp>
      <p:sp>
        <p:nvSpPr>
          <p:cNvPr id="8" name="TextBox 7">
            <a:extLst>
              <a:ext uri="{FF2B5EF4-FFF2-40B4-BE49-F238E27FC236}">
                <a16:creationId xmlns:a16="http://schemas.microsoft.com/office/drawing/2014/main" id="{61633AF9-C8FE-82CE-DDF8-1480CA1C3B40}"/>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9323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BB17C-8B68-B279-5CFD-2AD600689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91C67-B21E-23CE-65C2-E27FA312FBF5}"/>
              </a:ext>
            </a:extLst>
          </p:cNvPr>
          <p:cNvSpPr>
            <a:spLocks noGrp="1"/>
          </p:cNvSpPr>
          <p:nvPr>
            <p:ph type="title"/>
          </p:nvPr>
        </p:nvSpPr>
        <p:spPr>
          <a:xfrm>
            <a:off x="760373" y="1089181"/>
            <a:ext cx="8642708" cy="1287345"/>
          </a:xfrm>
        </p:spPr>
        <p:txBody>
          <a:bodyPr/>
          <a:lstStyle/>
          <a:p>
            <a:pPr>
              <a:lnSpc>
                <a:spcPct val="120000"/>
              </a:lnSpc>
            </a:pPr>
            <a:r>
              <a:rPr lang="en-GB" sz="3200" dirty="0">
                <a:solidFill>
                  <a:schemeClr val="accent3"/>
                </a:solidFill>
                <a:latin typeface="Calibri" panose="020F0502020204030204" pitchFamily="34" charset="0"/>
                <a:ea typeface="Calibri" panose="020F0502020204030204" pitchFamily="34" charset="0"/>
                <a:cs typeface="Calibri" panose="020F0502020204030204" pitchFamily="34" charset="0"/>
              </a:rPr>
              <a:t>Design an </a:t>
            </a: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algorithm (CE-</a:t>
            </a:r>
            <a:r>
              <a:rPr lang="en-US" altLang="zh-CN" sz="3200" dirty="0" err="1">
                <a:solidFill>
                  <a:schemeClr val="accent3"/>
                </a:solidFill>
                <a:latin typeface="Calibri" panose="020F0502020204030204" pitchFamily="34" charset="0"/>
                <a:ea typeface="Calibri" panose="020F0502020204030204" pitchFamily="34" charset="0"/>
                <a:cs typeface="Calibri" panose="020F0502020204030204" pitchFamily="34" charset="0"/>
              </a:rPr>
              <a:t>QArg</a:t>
            </a: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 to identify CEs </a:t>
            </a:r>
            <a:b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br>
            <a:r>
              <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rPr>
              <a:t>by updating the base scores.</a:t>
            </a:r>
            <a:endParaRPr lang="en-US" sz="320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ubtitle 3">
            <a:extLst>
              <a:ext uri="{FF2B5EF4-FFF2-40B4-BE49-F238E27FC236}">
                <a16:creationId xmlns:a16="http://schemas.microsoft.com/office/drawing/2014/main" id="{0A5C2BE7-C048-7DC4-D3E4-9FE492821022}"/>
              </a:ext>
            </a:extLst>
          </p:cNvPr>
          <p:cNvSpPr txBox="1">
            <a:spLocks/>
          </p:cNvSpPr>
          <p:nvPr/>
        </p:nvSpPr>
        <p:spPr>
          <a:xfrm>
            <a:off x="760372" y="3493732"/>
            <a:ext cx="8447196" cy="121686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r>
              <a:rPr lang="en-GB" sz="3200" dirty="0">
                <a:latin typeface="Calibri" panose="020F0502020204030204" pitchFamily="34" charset="0"/>
                <a:ea typeface="Calibri" panose="020F0502020204030204" pitchFamily="34" charset="0"/>
                <a:cs typeface="Calibri" panose="020F0502020204030204" pitchFamily="34" charset="0"/>
              </a:rPr>
              <a:t>1. Polarity: updating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direction</a:t>
            </a:r>
          </a:p>
          <a:p>
            <a:pPr>
              <a:lnSpc>
                <a:spcPct val="120000"/>
              </a:lnSpc>
            </a:pPr>
            <a:r>
              <a:rPr lang="en-GB" sz="3200" dirty="0">
                <a:latin typeface="Calibri" panose="020F0502020204030204" pitchFamily="34" charset="0"/>
                <a:ea typeface="Calibri" panose="020F0502020204030204" pitchFamily="34" charset="0"/>
                <a:cs typeface="Calibri" panose="020F0502020204030204" pitchFamily="34" charset="0"/>
              </a:rPr>
              <a:t>2. Priority: updating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magnitude</a:t>
            </a:r>
            <a:endPar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itle 1">
            <a:extLst>
              <a:ext uri="{FF2B5EF4-FFF2-40B4-BE49-F238E27FC236}">
                <a16:creationId xmlns:a16="http://schemas.microsoft.com/office/drawing/2014/main" id="{4DBDB50C-0439-F614-A65B-EC143D8800AF}"/>
              </a:ext>
            </a:extLst>
          </p:cNvPr>
          <p:cNvSpPr txBox="1">
            <a:spLocks/>
          </p:cNvSpPr>
          <p:nvPr/>
        </p:nvSpPr>
        <p:spPr>
          <a:xfrm>
            <a:off x="258723" y="231242"/>
            <a:ext cx="10574375" cy="1287345"/>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sz="4400" dirty="0">
                <a:latin typeface="Calibri" panose="020F0502020204030204" pitchFamily="34" charset="0"/>
                <a:ea typeface="Calibri" panose="020F0502020204030204" pitchFamily="34" charset="0"/>
                <a:cs typeface="Calibri" panose="020F0502020204030204" pitchFamily="34" charset="0"/>
              </a:rPr>
              <a:t>Problem Solving</a:t>
            </a:r>
          </a:p>
        </p:txBody>
      </p:sp>
      <p:sp>
        <p:nvSpPr>
          <p:cNvPr id="14" name="Subtitle 3">
            <a:extLst>
              <a:ext uri="{FF2B5EF4-FFF2-40B4-BE49-F238E27FC236}">
                <a16:creationId xmlns:a16="http://schemas.microsoft.com/office/drawing/2014/main" id="{20B1DAF1-02FB-1E3F-A8ED-36591CAC4FEE}"/>
              </a:ext>
            </a:extLst>
          </p:cNvPr>
          <p:cNvSpPr txBox="1">
            <a:spLocks/>
          </p:cNvSpPr>
          <p:nvPr/>
        </p:nvSpPr>
        <p:spPr>
          <a:xfrm>
            <a:off x="325436" y="2788616"/>
            <a:ext cx="11541125" cy="65195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4400" dirty="0">
                <a:solidFill>
                  <a:schemeClr val="accent1"/>
                </a:solidFill>
                <a:latin typeface="Calibri" panose="020F0502020204030204" pitchFamily="34" charset="0"/>
                <a:ea typeface="Calibri" panose="020F0502020204030204" pitchFamily="34" charset="0"/>
                <a:cs typeface="Calibri" panose="020F0502020204030204" pitchFamily="34" charset="0"/>
              </a:rPr>
              <a:t>Two core modules</a:t>
            </a:r>
          </a:p>
        </p:txBody>
      </p:sp>
      <p:sp>
        <p:nvSpPr>
          <p:cNvPr id="4" name="Slide Number Placeholder 3">
            <a:extLst>
              <a:ext uri="{FF2B5EF4-FFF2-40B4-BE49-F238E27FC236}">
                <a16:creationId xmlns:a16="http://schemas.microsoft.com/office/drawing/2014/main" id="{6F2ACCB5-5F1D-CAB6-979C-4303FD5930C0}"/>
              </a:ext>
            </a:extLst>
          </p:cNvPr>
          <p:cNvSpPr>
            <a:spLocks noGrp="1"/>
          </p:cNvSpPr>
          <p:nvPr>
            <p:ph type="sldNum" sz="quarter" idx="12"/>
          </p:nvPr>
        </p:nvSpPr>
        <p:spPr/>
        <p:txBody>
          <a:bodyPr/>
          <a:lstStyle/>
          <a:p>
            <a:fld id="{CBA53E11-492D-48B3-9F9B-09541CA2A39A}" type="slidenum">
              <a:rPr lang="en-GB" smtClean="0"/>
              <a:t>34</a:t>
            </a:fld>
            <a:endParaRPr lang="en-GB"/>
          </a:p>
        </p:txBody>
      </p:sp>
      <p:sp>
        <p:nvSpPr>
          <p:cNvPr id="5" name="TextBox 4">
            <a:extLst>
              <a:ext uri="{FF2B5EF4-FFF2-40B4-BE49-F238E27FC236}">
                <a16:creationId xmlns:a16="http://schemas.microsoft.com/office/drawing/2014/main" id="{D282494D-2CB3-934B-F45E-5AEB2A940843}"/>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90432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C8E9-366A-BC2A-886A-E0281A4102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AB3735-AF14-7089-0B86-B9D1F17D72C4}"/>
              </a:ext>
            </a:extLst>
          </p:cNvPr>
          <p:cNvPicPr>
            <a:picLocks noChangeAspect="1"/>
          </p:cNvPicPr>
          <p:nvPr/>
        </p:nvPicPr>
        <p:blipFill>
          <a:blip r:embed="rId3"/>
          <a:stretch>
            <a:fillRect/>
          </a:stretch>
        </p:blipFill>
        <p:spPr>
          <a:xfrm>
            <a:off x="3922529" y="3466316"/>
            <a:ext cx="4061412" cy="970160"/>
          </a:xfrm>
          <a:prstGeom prst="rect">
            <a:avLst/>
          </a:prstGeom>
        </p:spPr>
      </p:pic>
      <p:sp>
        <p:nvSpPr>
          <p:cNvPr id="11" name="Subtitle 10">
            <a:extLst>
              <a:ext uri="{FF2B5EF4-FFF2-40B4-BE49-F238E27FC236}">
                <a16:creationId xmlns:a16="http://schemas.microsoft.com/office/drawing/2014/main" id="{E8D98929-F558-41E7-6485-254D5587E940}"/>
              </a:ext>
            </a:extLst>
          </p:cNvPr>
          <p:cNvSpPr>
            <a:spLocks noGrp="1"/>
          </p:cNvSpPr>
          <p:nvPr>
            <p:ph type="subTitle" idx="13"/>
          </p:nvPr>
        </p:nvSpPr>
        <p:spPr>
          <a:xfrm>
            <a:off x="896901" y="1074930"/>
            <a:ext cx="11540763" cy="641999"/>
          </a:xfrm>
        </p:spPr>
        <p:txBody>
          <a:bodyPr/>
          <a:lstStyle/>
          <a:p>
            <a:pPr>
              <a:lnSpc>
                <a:spcPct val="110000"/>
              </a:lnSpc>
            </a:pPr>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Idea: </a:t>
            </a:r>
            <a:r>
              <a:rPr lang="en-GB" sz="2800" dirty="0">
                <a:latin typeface="Calibri" panose="020F0502020204030204" pitchFamily="34" charset="0"/>
                <a:ea typeface="Calibri" panose="020F0502020204030204" pitchFamily="34" charset="0"/>
                <a:cs typeface="Calibri" panose="020F0502020204030204" pitchFamily="34" charset="0"/>
              </a:rPr>
              <a:t>To identify </a:t>
            </a:r>
            <a:r>
              <a:rPr lang="en-GB" sz="2800" dirty="0">
                <a:solidFill>
                  <a:srgbClr val="C00000"/>
                </a:solidFill>
                <a:latin typeface="Calibri" panose="020F0502020204030204" pitchFamily="34" charset="0"/>
                <a:ea typeface="Calibri" panose="020F0502020204030204" pitchFamily="34" charset="0"/>
                <a:cs typeface="Calibri" panose="020F0502020204030204" pitchFamily="34" charset="0"/>
              </a:rPr>
              <a:t>valid</a:t>
            </a:r>
            <a:r>
              <a:rPr lang="en-GB" sz="2800" dirty="0">
                <a:latin typeface="Calibri" panose="020F0502020204030204" pitchFamily="34" charset="0"/>
                <a:ea typeface="Calibri" panose="020F0502020204030204" pitchFamily="34" charset="0"/>
                <a:cs typeface="Calibri" panose="020F0502020204030204" pitchFamily="34" charset="0"/>
              </a:rPr>
              <a:t> CEs (cross the decision boundary).</a:t>
            </a:r>
          </a:p>
        </p:txBody>
      </p:sp>
      <p:sp>
        <p:nvSpPr>
          <p:cNvPr id="12" name="Subtitle 10">
            <a:extLst>
              <a:ext uri="{FF2B5EF4-FFF2-40B4-BE49-F238E27FC236}">
                <a16:creationId xmlns:a16="http://schemas.microsoft.com/office/drawing/2014/main" id="{20A61ED1-71AB-3120-EE7C-AF5E896BEB62}"/>
              </a:ext>
            </a:extLst>
          </p:cNvPr>
          <p:cNvSpPr txBox="1">
            <a:spLocks/>
          </p:cNvSpPr>
          <p:nvPr/>
        </p:nvSpPr>
        <p:spPr>
          <a:xfrm>
            <a:off x="1185618" y="4652809"/>
            <a:ext cx="10312084" cy="2081738"/>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el-GR" sz="2800" i="1" dirty="0">
                <a:latin typeface="Calibri" panose="020F0502020204030204" pitchFamily="34" charset="0"/>
                <a:ea typeface="Calibri" panose="020F0502020204030204" pitchFamily="34" charset="0"/>
                <a:cs typeface="Calibri" panose="020F0502020204030204" pitchFamily="34" charset="0"/>
              </a:rPr>
              <a:t>γ</a:t>
            </a:r>
            <a:r>
              <a:rPr lang="en-GB" sz="2800" i="1" dirty="0">
                <a:latin typeface="Calibri" panose="020F0502020204030204" pitchFamily="34" charset="0"/>
                <a:ea typeface="Calibri" panose="020F0502020204030204" pitchFamily="34" charset="0"/>
                <a:cs typeface="Calibri" panose="020F0502020204030204" pitchFamily="34" charset="0"/>
              </a:rPr>
              <a:t> is </a:t>
            </a:r>
            <a:r>
              <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rPr>
              <a:t>neutral</a:t>
            </a:r>
            <a:r>
              <a:rPr lang="en-GB" sz="28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800" i="1" dirty="0">
                <a:latin typeface="Calibri" panose="020F0502020204030204" pitchFamily="34" charset="0"/>
                <a:ea typeface="Calibri" panose="020F0502020204030204" pitchFamily="34" charset="0"/>
                <a:cs typeface="Calibri" panose="020F0502020204030204" pitchFamily="34" charset="0"/>
              </a:rPr>
              <a:t>to </a:t>
            </a:r>
            <a:r>
              <a:rPr lang="el-GR" sz="2800" dirty="0">
                <a:latin typeface="Calibri" panose="020F0502020204030204" pitchFamily="34" charset="0"/>
                <a:ea typeface="Calibri" panose="020F0502020204030204" pitchFamily="34" charset="0"/>
                <a:cs typeface="Calibri" panose="020F0502020204030204" pitchFamily="34" charset="0"/>
              </a:rPr>
              <a:t>β</a:t>
            </a:r>
            <a:r>
              <a:rPr lang="en-GB" sz="2800" i="1" dirty="0">
                <a:latin typeface="Calibri" panose="020F0502020204030204" pitchFamily="34" charset="0"/>
                <a:ea typeface="Calibri" panose="020F0502020204030204" pitchFamily="34" charset="0"/>
                <a:cs typeface="Calibri" panose="020F0502020204030204" pitchFamily="34" charset="0"/>
              </a:rPr>
              <a:t>: no path</a:t>
            </a:r>
          </a:p>
          <a:p>
            <a:pPr marL="457200" indent="-457200">
              <a:lnSpc>
                <a:spcPct val="100000"/>
              </a:lnSpc>
              <a:buFont typeface="Arial" panose="020B0604020202020204" pitchFamily="34" charset="0"/>
              <a:buChar char="•"/>
            </a:pPr>
            <a:r>
              <a:rPr lang="el-GR" sz="2800" i="1" dirty="0">
                <a:latin typeface="Calibri" panose="020F0502020204030204" pitchFamily="34" charset="0"/>
                <a:ea typeface="Calibri" panose="020F0502020204030204" pitchFamily="34" charset="0"/>
                <a:cs typeface="Calibri" panose="020F0502020204030204" pitchFamily="34" charset="0"/>
              </a:rPr>
              <a:t>γ</a:t>
            </a:r>
            <a:r>
              <a:rPr lang="en-GB" sz="2800" i="1" dirty="0">
                <a:latin typeface="Calibri" panose="020F0502020204030204" pitchFamily="34" charset="0"/>
                <a:ea typeface="Calibri" panose="020F0502020204030204" pitchFamily="34" charset="0"/>
                <a:cs typeface="Calibri" panose="020F0502020204030204" pitchFamily="34" charset="0"/>
              </a:rPr>
              <a:t> is </a:t>
            </a:r>
            <a:r>
              <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rPr>
              <a:t>positive</a:t>
            </a:r>
            <a:r>
              <a:rPr lang="en-GB" sz="28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800" i="1" dirty="0">
                <a:latin typeface="Calibri" panose="020F0502020204030204" pitchFamily="34" charset="0"/>
                <a:ea typeface="Calibri" panose="020F0502020204030204" pitchFamily="34" charset="0"/>
                <a:cs typeface="Calibri" panose="020F0502020204030204" pitchFamily="34" charset="0"/>
              </a:rPr>
              <a:t>to </a:t>
            </a:r>
            <a:r>
              <a:rPr lang="el-GR" sz="2800" i="1" dirty="0">
                <a:latin typeface="Calibri" panose="020F0502020204030204" pitchFamily="34" charset="0"/>
                <a:ea typeface="Calibri" panose="020F0502020204030204" pitchFamily="34" charset="0"/>
                <a:cs typeface="Calibri" panose="020F0502020204030204" pitchFamily="34" charset="0"/>
              </a:rPr>
              <a:t>δ</a:t>
            </a:r>
            <a:r>
              <a:rPr lang="en-GB" sz="2800" i="1" dirty="0">
                <a:latin typeface="Calibri" panose="020F0502020204030204" pitchFamily="34" charset="0"/>
                <a:ea typeface="Calibri" panose="020F0502020204030204" pitchFamily="34" charset="0"/>
                <a:cs typeface="Calibri" panose="020F0502020204030204" pitchFamily="34" charset="0"/>
              </a:rPr>
              <a:t>: 1 path, 0 attacks (even)</a:t>
            </a:r>
          </a:p>
          <a:p>
            <a:pPr marL="457200" indent="-457200">
              <a:lnSpc>
                <a:spcPct val="100000"/>
              </a:lnSpc>
              <a:buFont typeface="Arial" panose="020B0604020202020204" pitchFamily="34" charset="0"/>
              <a:buChar char="•"/>
            </a:pPr>
            <a:r>
              <a:rPr lang="el-GR" sz="2800" dirty="0">
                <a:latin typeface="Calibri" panose="020F0502020204030204" pitchFamily="34" charset="0"/>
                <a:ea typeface="Calibri" panose="020F0502020204030204" pitchFamily="34" charset="0"/>
                <a:cs typeface="Calibri" panose="020F0502020204030204" pitchFamily="34" charset="0"/>
              </a:rPr>
              <a:t>β</a:t>
            </a:r>
            <a:r>
              <a:rPr lang="en-GB" sz="2800" i="1" dirty="0">
                <a:latin typeface="Calibri" panose="020F0502020204030204" pitchFamily="34" charset="0"/>
                <a:ea typeface="Calibri" panose="020F0502020204030204" pitchFamily="34" charset="0"/>
                <a:cs typeface="Calibri" panose="020F0502020204030204" pitchFamily="34" charset="0"/>
              </a:rPr>
              <a:t> is </a:t>
            </a:r>
            <a:r>
              <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rPr>
              <a:t>negative</a:t>
            </a:r>
            <a:r>
              <a:rPr lang="en-GB" sz="2800"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sz="2800" i="1" dirty="0">
                <a:latin typeface="Calibri" panose="020F0502020204030204" pitchFamily="34" charset="0"/>
                <a:ea typeface="Calibri" panose="020F0502020204030204" pitchFamily="34" charset="0"/>
                <a:cs typeface="Calibri" panose="020F0502020204030204" pitchFamily="34" charset="0"/>
              </a:rPr>
              <a:t>to </a:t>
            </a:r>
            <a:r>
              <a:rPr lang="el-GR" sz="2800" i="1" dirty="0">
                <a:latin typeface="Calibri" panose="020F0502020204030204" pitchFamily="34" charset="0"/>
                <a:ea typeface="Calibri" panose="020F0502020204030204" pitchFamily="34" charset="0"/>
                <a:cs typeface="Calibri" panose="020F0502020204030204" pitchFamily="34" charset="0"/>
              </a:rPr>
              <a:t>α</a:t>
            </a:r>
            <a:r>
              <a:rPr lang="en-GB" sz="2800" i="1" dirty="0">
                <a:latin typeface="Calibri" panose="020F0502020204030204" pitchFamily="34" charset="0"/>
                <a:ea typeface="Calibri" panose="020F0502020204030204" pitchFamily="34" charset="0"/>
                <a:cs typeface="Calibri" panose="020F0502020204030204" pitchFamily="34" charset="0"/>
              </a:rPr>
              <a:t>: infinite paths, 1,3,5… attacks (odd)</a:t>
            </a:r>
          </a:p>
          <a:p>
            <a:pPr marL="457200" indent="-457200">
              <a:lnSpc>
                <a:spcPct val="100000"/>
              </a:lnSpc>
              <a:buFont typeface="Arial" panose="020B0604020202020204" pitchFamily="34" charset="0"/>
              <a:buChar char="•"/>
            </a:pPr>
            <a:r>
              <a:rPr lang="el-GR" sz="2800" dirty="0">
                <a:latin typeface="Calibri" panose="020F0502020204030204" pitchFamily="34" charset="0"/>
                <a:ea typeface="Calibri" panose="020F0502020204030204" pitchFamily="34" charset="0"/>
                <a:cs typeface="Calibri" panose="020F0502020204030204" pitchFamily="34" charset="0"/>
              </a:rPr>
              <a:t>β</a:t>
            </a:r>
            <a:r>
              <a:rPr lang="en-GB" sz="2800" i="1" dirty="0">
                <a:latin typeface="Calibri" panose="020F0502020204030204" pitchFamily="34" charset="0"/>
                <a:ea typeface="Calibri" panose="020F0502020204030204" pitchFamily="34" charset="0"/>
                <a:cs typeface="Calibri" panose="020F0502020204030204" pitchFamily="34" charset="0"/>
              </a:rPr>
              <a:t> is </a:t>
            </a:r>
            <a:r>
              <a:rPr lang="en-GB" sz="2800" i="1" dirty="0">
                <a:solidFill>
                  <a:srgbClr val="C00000"/>
                </a:solidFill>
                <a:latin typeface="Calibri" panose="020F0502020204030204" pitchFamily="34" charset="0"/>
                <a:ea typeface="Calibri" panose="020F0502020204030204" pitchFamily="34" charset="0"/>
                <a:cs typeface="Calibri" panose="020F0502020204030204" pitchFamily="34" charset="0"/>
              </a:rPr>
              <a:t>unknown</a:t>
            </a:r>
            <a:r>
              <a:rPr lang="en-GB" sz="2800" i="1" dirty="0">
                <a:latin typeface="Calibri" panose="020F0502020204030204" pitchFamily="34" charset="0"/>
                <a:ea typeface="Calibri" panose="020F0502020204030204" pitchFamily="34" charset="0"/>
                <a:cs typeface="Calibri" panose="020F0502020204030204" pitchFamily="34" charset="0"/>
              </a:rPr>
              <a:t> to </a:t>
            </a:r>
            <a:r>
              <a:rPr lang="el-GR" sz="2800" i="1" dirty="0">
                <a:latin typeface="Calibri" panose="020F0502020204030204" pitchFamily="34" charset="0"/>
                <a:ea typeface="Calibri" panose="020F0502020204030204" pitchFamily="34" charset="0"/>
                <a:cs typeface="Calibri" panose="020F0502020204030204" pitchFamily="34" charset="0"/>
              </a:rPr>
              <a:t>δ</a:t>
            </a:r>
            <a:r>
              <a:rPr lang="en-GB" sz="2800" i="1" dirty="0">
                <a:latin typeface="Calibri" panose="020F0502020204030204" pitchFamily="34" charset="0"/>
                <a:ea typeface="Calibri" panose="020F0502020204030204" pitchFamily="34" charset="0"/>
                <a:cs typeface="Calibri" panose="020F0502020204030204" pitchFamily="34" charset="0"/>
              </a:rPr>
              <a:t>: 2 paths, 1 attack (odd); 0 attack</a:t>
            </a:r>
            <a:r>
              <a:rPr lang="en-US" altLang="zh-CN" sz="2800" i="1" dirty="0">
                <a:latin typeface="Calibri" panose="020F0502020204030204" pitchFamily="34" charset="0"/>
                <a:ea typeface="Calibri" panose="020F0502020204030204" pitchFamily="34" charset="0"/>
                <a:cs typeface="Calibri" panose="020F0502020204030204" pitchFamily="34" charset="0"/>
              </a:rPr>
              <a:t>s</a:t>
            </a:r>
            <a:r>
              <a:rPr lang="en-GB" sz="2800" i="1" dirty="0">
                <a:latin typeface="Calibri" panose="020F0502020204030204" pitchFamily="34" charset="0"/>
                <a:ea typeface="Calibri" panose="020F0502020204030204" pitchFamily="34" charset="0"/>
                <a:cs typeface="Calibri" panose="020F0502020204030204" pitchFamily="34" charset="0"/>
              </a:rPr>
              <a:t> (even)</a:t>
            </a:r>
            <a:br>
              <a:rPr lang="en-GB" sz="2800" i="1" dirty="0">
                <a:latin typeface="Calibri" panose="020F0502020204030204" pitchFamily="34" charset="0"/>
                <a:ea typeface="Calibri" panose="020F0502020204030204" pitchFamily="34" charset="0"/>
                <a:cs typeface="Calibri" panose="020F0502020204030204" pitchFamily="34" charset="0"/>
              </a:rPr>
            </a:br>
            <a:endParaRPr lang="en-GB" sz="2400" i="1" dirty="0"/>
          </a:p>
        </p:txBody>
      </p:sp>
      <p:sp>
        <p:nvSpPr>
          <p:cNvPr id="2" name="Title 1">
            <a:extLst>
              <a:ext uri="{FF2B5EF4-FFF2-40B4-BE49-F238E27FC236}">
                <a16:creationId xmlns:a16="http://schemas.microsoft.com/office/drawing/2014/main" id="{9D25BB70-DD95-6E74-1541-F21F975CC205}"/>
              </a:ext>
            </a:extLst>
          </p:cNvPr>
          <p:cNvSpPr txBox="1">
            <a:spLocks/>
          </p:cNvSpPr>
          <p:nvPr/>
        </p:nvSpPr>
        <p:spPr>
          <a:xfrm>
            <a:off x="325435" y="347016"/>
            <a:ext cx="11541125" cy="564902"/>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1. Polarity</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10">
            <a:extLst>
              <a:ext uri="{FF2B5EF4-FFF2-40B4-BE49-F238E27FC236}">
                <a16:creationId xmlns:a16="http://schemas.microsoft.com/office/drawing/2014/main" id="{42875B01-3124-A45A-0BD4-E2F8D3862FB6}"/>
              </a:ext>
            </a:extLst>
          </p:cNvPr>
          <p:cNvSpPr txBox="1">
            <a:spLocks/>
          </p:cNvSpPr>
          <p:nvPr/>
        </p:nvSpPr>
        <p:spPr>
          <a:xfrm>
            <a:off x="896901" y="1778821"/>
            <a:ext cx="11540763" cy="641999"/>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pPr>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Intuition: </a:t>
            </a:r>
            <a:r>
              <a:rPr lang="en-GB" sz="2800" dirty="0">
                <a:latin typeface="Calibri" panose="020F0502020204030204" pitchFamily="34" charset="0"/>
                <a:ea typeface="Calibri" panose="020F0502020204030204" pitchFamily="34" charset="0"/>
                <a:cs typeface="Calibri" panose="020F0502020204030204" pitchFamily="34" charset="0"/>
              </a:rPr>
              <a:t>Measure the impact from one argument to another.</a:t>
            </a:r>
          </a:p>
        </p:txBody>
      </p:sp>
      <p:sp>
        <p:nvSpPr>
          <p:cNvPr id="4" name="Subtitle 10">
            <a:extLst>
              <a:ext uri="{FF2B5EF4-FFF2-40B4-BE49-F238E27FC236}">
                <a16:creationId xmlns:a16="http://schemas.microsoft.com/office/drawing/2014/main" id="{6E6BAC6D-CAFB-5FA3-60D3-4582A2D25F2E}"/>
              </a:ext>
            </a:extLst>
          </p:cNvPr>
          <p:cNvSpPr txBox="1">
            <a:spLocks/>
          </p:cNvSpPr>
          <p:nvPr/>
        </p:nvSpPr>
        <p:spPr>
          <a:xfrm>
            <a:off x="896902" y="3312676"/>
            <a:ext cx="10312084" cy="641999"/>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pPr>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Example:</a:t>
            </a: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
        <p:nvSpPr>
          <p:cNvPr id="6" name="Subtitle 10">
            <a:extLst>
              <a:ext uri="{FF2B5EF4-FFF2-40B4-BE49-F238E27FC236}">
                <a16:creationId xmlns:a16="http://schemas.microsoft.com/office/drawing/2014/main" id="{27371153-2B10-9690-708F-17F352C1F383}"/>
              </a:ext>
            </a:extLst>
          </p:cNvPr>
          <p:cNvSpPr txBox="1">
            <a:spLocks/>
          </p:cNvSpPr>
          <p:nvPr/>
        </p:nvSpPr>
        <p:spPr>
          <a:xfrm>
            <a:off x="896901" y="2561493"/>
            <a:ext cx="11540763" cy="641999"/>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10000"/>
              </a:lnSpc>
            </a:pPr>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Definition: </a:t>
            </a:r>
            <a:r>
              <a:rPr lang="en-GB" sz="2800" dirty="0">
                <a:latin typeface="Calibri" panose="020F0502020204030204" pitchFamily="34" charset="0"/>
                <a:ea typeface="Calibri" panose="020F0502020204030204" pitchFamily="34" charset="0"/>
                <a:cs typeface="Calibri" panose="020F0502020204030204" pitchFamily="34" charset="0"/>
              </a:rPr>
              <a:t>(1) #path; (2) #attacks on each path (odd/even).</a:t>
            </a:r>
          </a:p>
        </p:txBody>
      </p:sp>
      <p:sp>
        <p:nvSpPr>
          <p:cNvPr id="8" name="Slide Number Placeholder 7">
            <a:extLst>
              <a:ext uri="{FF2B5EF4-FFF2-40B4-BE49-F238E27FC236}">
                <a16:creationId xmlns:a16="http://schemas.microsoft.com/office/drawing/2014/main" id="{0D03AF83-FF45-ED12-27D3-B71E47353D39}"/>
              </a:ext>
            </a:extLst>
          </p:cNvPr>
          <p:cNvSpPr>
            <a:spLocks noGrp="1"/>
          </p:cNvSpPr>
          <p:nvPr>
            <p:ph type="sldNum" sz="quarter" idx="12"/>
          </p:nvPr>
        </p:nvSpPr>
        <p:spPr/>
        <p:txBody>
          <a:bodyPr/>
          <a:lstStyle/>
          <a:p>
            <a:fld id="{CBA53E11-492D-48B3-9F9B-09541CA2A39A}" type="slidenum">
              <a:rPr lang="en-GB" smtClean="0"/>
              <a:t>35</a:t>
            </a:fld>
            <a:endParaRPr lang="en-GB"/>
          </a:p>
        </p:txBody>
      </p:sp>
      <p:sp>
        <p:nvSpPr>
          <p:cNvPr id="9" name="TextBox 8">
            <a:extLst>
              <a:ext uri="{FF2B5EF4-FFF2-40B4-BE49-F238E27FC236}">
                <a16:creationId xmlns:a16="http://schemas.microsoft.com/office/drawing/2014/main" id="{64B7CFC2-6BE5-4A7D-D688-C5C3EF0610E1}"/>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69208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3" grpId="0"/>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9F92D-17F9-B520-D056-A39CBE43DCC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3BB78B81-059C-EE7D-DADA-69AB4908E149}"/>
              </a:ext>
            </a:extLst>
          </p:cNvPr>
          <p:cNvSpPr txBox="1">
            <a:spLocks/>
          </p:cNvSpPr>
          <p:nvPr/>
        </p:nvSpPr>
        <p:spPr>
          <a:xfrm>
            <a:off x="325438" y="251619"/>
            <a:ext cx="11541125" cy="81640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Property of Gradual Semantics (</a:t>
            </a:r>
            <a:r>
              <a:rPr lang="el-GR" sz="4400" dirty="0">
                <a:latin typeface="Calibri" panose="020F0502020204030204" pitchFamily="34" charset="0"/>
                <a:ea typeface="Calibri" panose="020F0502020204030204" pitchFamily="34" charset="0"/>
                <a:cs typeface="Calibri" panose="020F0502020204030204" pitchFamily="34" charset="0"/>
              </a:rPr>
              <a:t>σ</a:t>
            </a:r>
            <a:r>
              <a:rPr lang="en-GB" sz="4400" dirty="0">
                <a:latin typeface="Calibri" panose="020F0502020204030204" pitchFamily="34" charset="0"/>
                <a:ea typeface="Calibri" panose="020F0502020204030204" pitchFamily="34" charset="0"/>
                <a:cs typeface="Calibri" panose="020F0502020204030204" pitchFamily="34" charset="0"/>
              </a:rPr>
              <a:t>)</a:t>
            </a:r>
            <a:br>
              <a:rPr lang="en-GB" sz="4400" dirty="0">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2" name="Subtitle 10">
            <a:extLst>
              <a:ext uri="{FF2B5EF4-FFF2-40B4-BE49-F238E27FC236}">
                <a16:creationId xmlns:a16="http://schemas.microsoft.com/office/drawing/2014/main" id="{58FD4D79-81B3-EB43-92F2-58DDEE3B5366}"/>
              </a:ext>
            </a:extLst>
          </p:cNvPr>
          <p:cNvSpPr txBox="1">
            <a:spLocks/>
          </p:cNvSpPr>
          <p:nvPr/>
        </p:nvSpPr>
        <p:spPr>
          <a:xfrm>
            <a:off x="325800" y="1383300"/>
            <a:ext cx="10611374" cy="132427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4000" dirty="0">
                <a:solidFill>
                  <a:schemeClr val="accent1"/>
                </a:solidFill>
                <a:latin typeface="Calibri" panose="020F0502020204030204" pitchFamily="34" charset="0"/>
                <a:ea typeface="Calibri" panose="020F0502020204030204" pitchFamily="34" charset="0"/>
                <a:cs typeface="Calibri" panose="020F0502020204030204" pitchFamily="34" charset="0"/>
              </a:rPr>
              <a:t>1. Directionality: </a:t>
            </a:r>
          </a:p>
          <a:p>
            <a:pPr>
              <a:lnSpc>
                <a:spcPct val="150000"/>
              </a:lnSpc>
            </a:pPr>
            <a:r>
              <a:rPr lang="en-GB" sz="3200" dirty="0">
                <a:latin typeface="Calibri" panose="020F0502020204030204" pitchFamily="34" charset="0"/>
                <a:ea typeface="Calibri" panose="020F0502020204030204" pitchFamily="34" charset="0"/>
                <a:cs typeface="Calibri" panose="020F0502020204030204" pitchFamily="34" charset="0"/>
              </a:rPr>
              <a:t>      If </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is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neutral</a:t>
            </a:r>
            <a:r>
              <a:rPr lang="en-GB" sz="3200" dirty="0">
                <a:latin typeface="Calibri" panose="020F0502020204030204" pitchFamily="34" charset="0"/>
                <a:ea typeface="Calibri" panose="020F0502020204030204" pitchFamily="34" charset="0"/>
                <a:cs typeface="Calibri" panose="020F0502020204030204" pitchFamily="34" charset="0"/>
              </a:rPr>
              <a:t> to </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 then </a:t>
            </a:r>
            <a:r>
              <a:rPr lang="el-GR" sz="3200" dirty="0">
                <a:latin typeface="Calibri" panose="020F0502020204030204" pitchFamily="34" charset="0"/>
                <a:ea typeface="Calibri" panose="020F0502020204030204" pitchFamily="34" charset="0"/>
                <a:cs typeface="Calibri" panose="020F0502020204030204" pitchFamily="34" charset="0"/>
              </a:rPr>
              <a:t>τ</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does not affect </a:t>
            </a:r>
            <a:r>
              <a:rPr lang="el-GR" sz="3200" dirty="0">
                <a:latin typeface="Calibri" panose="020F0502020204030204" pitchFamily="34" charset="0"/>
                <a:ea typeface="Calibri" panose="020F0502020204030204" pitchFamily="34" charset="0"/>
                <a:cs typeface="Calibri" panose="020F0502020204030204" pitchFamily="34" charset="0"/>
              </a:rPr>
              <a:t>σ</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br>
              <a:rPr lang="en-GB" sz="4000" dirty="0">
                <a:solidFill>
                  <a:schemeClr val="accent1"/>
                </a:solidFill>
                <a:latin typeface="Calibri" panose="020F0502020204030204" pitchFamily="34" charset="0"/>
                <a:ea typeface="Calibri" panose="020F0502020204030204" pitchFamily="34" charset="0"/>
                <a:cs typeface="Calibri" panose="020F0502020204030204" pitchFamily="34" charset="0"/>
              </a:rPr>
            </a:br>
            <a:endParaRPr lang="en-GB" sz="4000" dirty="0">
              <a:solidFill>
                <a:schemeClr val="accent1"/>
              </a:solidFill>
            </a:endParaRPr>
          </a:p>
        </p:txBody>
      </p:sp>
      <p:sp>
        <p:nvSpPr>
          <p:cNvPr id="2" name="Subtitle 10">
            <a:extLst>
              <a:ext uri="{FF2B5EF4-FFF2-40B4-BE49-F238E27FC236}">
                <a16:creationId xmlns:a16="http://schemas.microsoft.com/office/drawing/2014/main" id="{EA96C563-265D-E431-4DC2-B31CF77C5426}"/>
              </a:ext>
            </a:extLst>
          </p:cNvPr>
          <p:cNvSpPr txBox="1">
            <a:spLocks/>
          </p:cNvSpPr>
          <p:nvPr/>
        </p:nvSpPr>
        <p:spPr>
          <a:xfrm>
            <a:off x="325800" y="3277941"/>
            <a:ext cx="11540763" cy="2196759"/>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4000" dirty="0">
                <a:solidFill>
                  <a:schemeClr val="accent1"/>
                </a:solidFill>
                <a:latin typeface="Calibri" panose="020F0502020204030204" pitchFamily="34" charset="0"/>
                <a:ea typeface="Calibri" panose="020F0502020204030204" pitchFamily="34" charset="0"/>
                <a:cs typeface="Calibri" panose="020F0502020204030204" pitchFamily="34" charset="0"/>
              </a:rPr>
              <a:t>2. Monotonicity: </a:t>
            </a:r>
          </a:p>
          <a:p>
            <a:pPr>
              <a:lnSpc>
                <a:spcPct val="150000"/>
              </a:lnSpc>
            </a:pPr>
            <a:r>
              <a:rPr lang="en-GB" sz="3200" dirty="0">
                <a:latin typeface="Calibri" panose="020F0502020204030204" pitchFamily="34" charset="0"/>
                <a:ea typeface="Calibri" panose="020F0502020204030204" pitchFamily="34" charset="0"/>
                <a:cs typeface="Calibri" panose="020F0502020204030204" pitchFamily="34" charset="0"/>
              </a:rPr>
              <a:t>      If </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is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positive</a:t>
            </a:r>
            <a:r>
              <a:rPr lang="en-GB" sz="3200" dirty="0">
                <a:latin typeface="Calibri" panose="020F0502020204030204" pitchFamily="34" charset="0"/>
                <a:ea typeface="Calibri" panose="020F0502020204030204" pitchFamily="34" charset="0"/>
                <a:cs typeface="Calibri" panose="020F0502020204030204" pitchFamily="34" charset="0"/>
              </a:rPr>
              <a:t>  to </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 then increase </a:t>
            </a:r>
            <a:r>
              <a:rPr lang="el-GR" sz="3200" dirty="0">
                <a:latin typeface="Calibri" panose="020F0502020204030204" pitchFamily="34" charset="0"/>
                <a:ea typeface="Calibri" panose="020F0502020204030204" pitchFamily="34" charset="0"/>
                <a:cs typeface="Calibri" panose="020F0502020204030204" pitchFamily="34" charset="0"/>
              </a:rPr>
              <a:t>τ</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will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not decrease </a:t>
            </a:r>
            <a:r>
              <a:rPr lang="el-GR" sz="3200" dirty="0">
                <a:latin typeface="Calibri" panose="020F0502020204030204" pitchFamily="34" charset="0"/>
                <a:ea typeface="Calibri" panose="020F0502020204030204" pitchFamily="34" charset="0"/>
                <a:cs typeface="Calibri" panose="020F0502020204030204" pitchFamily="34" charset="0"/>
              </a:rPr>
              <a:t>σ</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r>
              <a:rPr lang="en-GB" sz="3200" dirty="0">
                <a:latin typeface="Calibri" panose="020F0502020204030204" pitchFamily="34" charset="0"/>
                <a:ea typeface="Calibri" panose="020F0502020204030204" pitchFamily="34" charset="0"/>
                <a:cs typeface="Calibri" panose="020F0502020204030204" pitchFamily="34" charset="0"/>
              </a:rPr>
              <a:t>      If </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is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negative</a:t>
            </a:r>
            <a:r>
              <a:rPr lang="en-GB" sz="3200" dirty="0">
                <a:latin typeface="Calibri" panose="020F0502020204030204" pitchFamily="34" charset="0"/>
                <a:ea typeface="Calibri" panose="020F0502020204030204" pitchFamily="34" charset="0"/>
                <a:cs typeface="Calibri" panose="020F0502020204030204" pitchFamily="34" charset="0"/>
              </a:rPr>
              <a:t> to </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 then increase </a:t>
            </a:r>
            <a:r>
              <a:rPr lang="el-GR" sz="3200" dirty="0">
                <a:latin typeface="Calibri" panose="020F0502020204030204" pitchFamily="34" charset="0"/>
                <a:ea typeface="Calibri" panose="020F0502020204030204" pitchFamily="34" charset="0"/>
                <a:cs typeface="Calibri" panose="020F0502020204030204" pitchFamily="34" charset="0"/>
              </a:rPr>
              <a:t>τ</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β</a:t>
            </a:r>
            <a:r>
              <a:rPr lang="en-GB" sz="3200" dirty="0">
                <a:latin typeface="Calibri" panose="020F0502020204030204" pitchFamily="34" charset="0"/>
                <a:ea typeface="Calibri" panose="020F0502020204030204" pitchFamily="34" charset="0"/>
                <a:cs typeface="Calibri" panose="020F0502020204030204" pitchFamily="34" charset="0"/>
              </a:rPr>
              <a:t>) will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not increase  </a:t>
            </a:r>
            <a:r>
              <a:rPr lang="el-GR" sz="3200" dirty="0">
                <a:latin typeface="Calibri" panose="020F0502020204030204" pitchFamily="34" charset="0"/>
                <a:ea typeface="Calibri" panose="020F0502020204030204" pitchFamily="34" charset="0"/>
                <a:cs typeface="Calibri" panose="020F0502020204030204" pitchFamily="34" charset="0"/>
              </a:rPr>
              <a:t>σ</a:t>
            </a:r>
            <a:r>
              <a:rPr lang="en-GB" sz="3200" dirty="0">
                <a:latin typeface="Calibri" panose="020F0502020204030204" pitchFamily="34" charset="0"/>
                <a:ea typeface="Calibri" panose="020F0502020204030204" pitchFamily="34" charset="0"/>
                <a:cs typeface="Calibri" panose="020F0502020204030204" pitchFamily="34" charset="0"/>
              </a:rPr>
              <a:t>(</a:t>
            </a:r>
            <a:r>
              <a:rPr lang="el-GR" sz="3200" dirty="0">
                <a:latin typeface="Calibri" panose="020F0502020204030204" pitchFamily="34" charset="0"/>
                <a:ea typeface="Calibri" panose="020F0502020204030204" pitchFamily="34" charset="0"/>
                <a:cs typeface="Calibri" panose="020F0502020204030204" pitchFamily="34" charset="0"/>
              </a:rPr>
              <a:t>α</a:t>
            </a:r>
            <a:r>
              <a:rPr lang="en-GB" sz="3200"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br>
              <a:rPr lang="en-GB" sz="4000" dirty="0">
                <a:solidFill>
                  <a:schemeClr val="accent1"/>
                </a:solidFill>
                <a:latin typeface="Calibri" panose="020F0502020204030204" pitchFamily="34" charset="0"/>
                <a:ea typeface="Calibri" panose="020F0502020204030204" pitchFamily="34" charset="0"/>
                <a:cs typeface="Calibri" panose="020F0502020204030204" pitchFamily="34" charset="0"/>
              </a:rPr>
            </a:br>
            <a:endParaRPr lang="en-GB" sz="4000" dirty="0">
              <a:solidFill>
                <a:schemeClr val="accent1"/>
              </a:solidFill>
            </a:endParaRPr>
          </a:p>
        </p:txBody>
      </p:sp>
      <p:sp>
        <p:nvSpPr>
          <p:cNvPr id="4" name="Slide Number Placeholder 3">
            <a:extLst>
              <a:ext uri="{FF2B5EF4-FFF2-40B4-BE49-F238E27FC236}">
                <a16:creationId xmlns:a16="http://schemas.microsoft.com/office/drawing/2014/main" id="{9725519B-5C1D-970F-0DF7-3DCEDD312CF8}"/>
              </a:ext>
            </a:extLst>
          </p:cNvPr>
          <p:cNvSpPr>
            <a:spLocks noGrp="1"/>
          </p:cNvSpPr>
          <p:nvPr>
            <p:ph type="sldNum" sz="quarter" idx="12"/>
          </p:nvPr>
        </p:nvSpPr>
        <p:spPr/>
        <p:txBody>
          <a:bodyPr/>
          <a:lstStyle/>
          <a:p>
            <a:fld id="{CBA53E11-492D-48B3-9F9B-09541CA2A39A}" type="slidenum">
              <a:rPr lang="en-GB" smtClean="0"/>
              <a:t>36</a:t>
            </a:fld>
            <a:endParaRPr lang="en-GB"/>
          </a:p>
        </p:txBody>
      </p:sp>
      <p:sp>
        <p:nvSpPr>
          <p:cNvPr id="5" name="TextBox 4">
            <a:extLst>
              <a:ext uri="{FF2B5EF4-FFF2-40B4-BE49-F238E27FC236}">
                <a16:creationId xmlns:a16="http://schemas.microsoft.com/office/drawing/2014/main" id="{FBF8A7DD-7A3D-43CD-E1BA-FE08F95A218B}"/>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223454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0B340-49C0-5722-0D43-365640F53D0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E26478B-56E1-5F97-2518-AFCF06A6C50B}"/>
              </a:ext>
            </a:extLst>
          </p:cNvPr>
          <p:cNvSpPr txBox="1">
            <a:spLocks/>
          </p:cNvSpPr>
          <p:nvPr/>
        </p:nvSpPr>
        <p:spPr>
          <a:xfrm>
            <a:off x="325438" y="251619"/>
            <a:ext cx="11541125" cy="81640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Unknown Arguments</a:t>
            </a:r>
            <a:br>
              <a:rPr lang="en-GB" sz="4400" dirty="0">
                <a:latin typeface="Calibri" panose="020F0502020204030204" pitchFamily="34" charset="0"/>
                <a:ea typeface="Calibri" panose="020F0502020204030204" pitchFamily="34" charset="0"/>
                <a:cs typeface="Calibri" panose="020F0502020204030204" pitchFamily="34" charset="0"/>
              </a:rPr>
            </a:b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2" name="Subtitle 10">
            <a:extLst>
              <a:ext uri="{FF2B5EF4-FFF2-40B4-BE49-F238E27FC236}">
                <a16:creationId xmlns:a16="http://schemas.microsoft.com/office/drawing/2014/main" id="{D0FFD60E-5CED-2F5F-BDB2-8E4B1A13915A}"/>
              </a:ext>
            </a:extLst>
          </p:cNvPr>
          <p:cNvSpPr txBox="1">
            <a:spLocks/>
          </p:cNvSpPr>
          <p:nvPr/>
        </p:nvSpPr>
        <p:spPr>
          <a:xfrm>
            <a:off x="325437" y="4361678"/>
            <a:ext cx="10018713" cy="81640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4400" dirty="0">
                <a:solidFill>
                  <a:schemeClr val="accent1"/>
                </a:solidFill>
                <a:latin typeface="Calibri" panose="020F0502020204030204" pitchFamily="34" charset="0"/>
                <a:ea typeface="Calibri" panose="020F0502020204030204" pitchFamily="34" charset="0"/>
                <a:cs typeface="Calibri" panose="020F0502020204030204" pitchFamily="34" charset="0"/>
              </a:rPr>
              <a:t>Difference Quotient </a:t>
            </a:r>
          </a:p>
          <a:p>
            <a:pPr>
              <a:lnSpc>
                <a:spcPct val="150000"/>
              </a:lnSpc>
            </a:pPr>
            <a:r>
              <a:rPr lang="en-GB" sz="3600" dirty="0">
                <a:latin typeface="Calibri" panose="020F0502020204030204" pitchFamily="34" charset="0"/>
                <a:ea typeface="Calibri" panose="020F0502020204030204" pitchFamily="34" charset="0"/>
                <a:cs typeface="Calibri" panose="020F0502020204030204" pitchFamily="34" charset="0"/>
              </a:rPr>
              <a:t> </a:t>
            </a:r>
          </a:p>
          <a:p>
            <a:pPr>
              <a:lnSpc>
                <a:spcPct val="150000"/>
              </a:lnSpc>
            </a:pPr>
            <a:endParaRPr lang="en-GB" sz="3600" dirty="0">
              <a:latin typeface="Calibri" panose="020F0502020204030204" pitchFamily="34" charset="0"/>
              <a:cs typeface="Calibri" panose="020F0502020204030204" pitchFamily="34" charset="0"/>
            </a:endParaRPr>
          </a:p>
          <a:p>
            <a:pPr>
              <a:lnSpc>
                <a:spcPct val="100000"/>
              </a:lnSpc>
            </a:pPr>
            <a:br>
              <a:rPr lang="en-GB" sz="3600" dirty="0">
                <a:solidFill>
                  <a:schemeClr val="accent1"/>
                </a:solidFill>
                <a:latin typeface="Calibri" panose="020F0502020204030204" pitchFamily="34" charset="0"/>
                <a:ea typeface="Calibri" panose="020F0502020204030204" pitchFamily="34" charset="0"/>
                <a:cs typeface="Calibri" panose="020F0502020204030204" pitchFamily="34" charset="0"/>
              </a:rPr>
            </a:br>
            <a:endParaRPr lang="en-GB" sz="3200" dirty="0">
              <a:solidFill>
                <a:schemeClr val="accent1"/>
              </a:solidFill>
            </a:endParaRPr>
          </a:p>
        </p:txBody>
      </p:sp>
      <p:pic>
        <p:nvPicPr>
          <p:cNvPr id="3" name="Picture 2">
            <a:extLst>
              <a:ext uri="{FF2B5EF4-FFF2-40B4-BE49-F238E27FC236}">
                <a16:creationId xmlns:a16="http://schemas.microsoft.com/office/drawing/2014/main" id="{D6D3E887-AA0B-4B49-14B0-857E4556B877}"/>
              </a:ext>
            </a:extLst>
          </p:cNvPr>
          <p:cNvPicPr>
            <a:picLocks noChangeAspect="1"/>
          </p:cNvPicPr>
          <p:nvPr/>
        </p:nvPicPr>
        <p:blipFill>
          <a:blip r:embed="rId3"/>
          <a:srcRect r="61191"/>
          <a:stretch/>
        </p:blipFill>
        <p:spPr>
          <a:xfrm>
            <a:off x="1815673" y="1318841"/>
            <a:ext cx="3297356" cy="2619375"/>
          </a:xfrm>
          <a:prstGeom prst="rect">
            <a:avLst/>
          </a:prstGeom>
        </p:spPr>
      </p:pic>
      <p:pic>
        <p:nvPicPr>
          <p:cNvPr id="5" name="Picture 4">
            <a:extLst>
              <a:ext uri="{FF2B5EF4-FFF2-40B4-BE49-F238E27FC236}">
                <a16:creationId xmlns:a16="http://schemas.microsoft.com/office/drawing/2014/main" id="{E461C30D-1037-087A-507B-B67ADA004190}"/>
              </a:ext>
            </a:extLst>
          </p:cNvPr>
          <p:cNvPicPr>
            <a:picLocks noChangeAspect="1"/>
          </p:cNvPicPr>
          <p:nvPr/>
        </p:nvPicPr>
        <p:blipFill>
          <a:blip r:embed="rId4"/>
          <a:stretch>
            <a:fillRect/>
          </a:stretch>
        </p:blipFill>
        <p:spPr>
          <a:xfrm>
            <a:off x="3464351" y="5062584"/>
            <a:ext cx="4694911" cy="1071544"/>
          </a:xfrm>
          <a:prstGeom prst="rect">
            <a:avLst/>
          </a:prstGeom>
        </p:spPr>
      </p:pic>
      <p:pic>
        <p:nvPicPr>
          <p:cNvPr id="2" name="Picture 1">
            <a:extLst>
              <a:ext uri="{FF2B5EF4-FFF2-40B4-BE49-F238E27FC236}">
                <a16:creationId xmlns:a16="http://schemas.microsoft.com/office/drawing/2014/main" id="{C9B9E541-93DB-4476-581B-6DB1CC19106D}"/>
              </a:ext>
            </a:extLst>
          </p:cNvPr>
          <p:cNvPicPr>
            <a:picLocks noChangeAspect="1"/>
          </p:cNvPicPr>
          <p:nvPr/>
        </p:nvPicPr>
        <p:blipFill>
          <a:blip r:embed="rId3"/>
          <a:srcRect l="39104"/>
          <a:stretch/>
        </p:blipFill>
        <p:spPr>
          <a:xfrm>
            <a:off x="5572300" y="1437626"/>
            <a:ext cx="5173923" cy="2619375"/>
          </a:xfrm>
          <a:prstGeom prst="rect">
            <a:avLst/>
          </a:prstGeom>
        </p:spPr>
      </p:pic>
      <p:sp>
        <p:nvSpPr>
          <p:cNvPr id="6" name="Slide Number Placeholder 5">
            <a:extLst>
              <a:ext uri="{FF2B5EF4-FFF2-40B4-BE49-F238E27FC236}">
                <a16:creationId xmlns:a16="http://schemas.microsoft.com/office/drawing/2014/main" id="{EFD03064-FD7A-7442-D235-F730F1390B5B}"/>
              </a:ext>
            </a:extLst>
          </p:cNvPr>
          <p:cNvSpPr>
            <a:spLocks noGrp="1"/>
          </p:cNvSpPr>
          <p:nvPr>
            <p:ph type="sldNum" sz="quarter" idx="12"/>
          </p:nvPr>
        </p:nvSpPr>
        <p:spPr/>
        <p:txBody>
          <a:bodyPr/>
          <a:lstStyle/>
          <a:p>
            <a:fld id="{CBA53E11-492D-48B3-9F9B-09541CA2A39A}" type="slidenum">
              <a:rPr lang="en-GB" smtClean="0"/>
              <a:t>37</a:t>
            </a:fld>
            <a:endParaRPr lang="en-GB"/>
          </a:p>
        </p:txBody>
      </p:sp>
      <p:sp>
        <p:nvSpPr>
          <p:cNvPr id="7" name="TextBox 6">
            <a:extLst>
              <a:ext uri="{FF2B5EF4-FFF2-40B4-BE49-F238E27FC236}">
                <a16:creationId xmlns:a16="http://schemas.microsoft.com/office/drawing/2014/main" id="{6497A88C-D356-E05B-8E55-EB08CF171AB2}"/>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885923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CA44-23FD-7C68-B990-6ADC7E6150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D310D-9A89-7C73-DB6A-D612349501C6}"/>
              </a:ext>
            </a:extLst>
          </p:cNvPr>
          <p:cNvSpPr>
            <a:spLocks noGrp="1"/>
          </p:cNvSpPr>
          <p:nvPr>
            <p:ph type="title"/>
          </p:nvPr>
        </p:nvSpPr>
        <p:spPr>
          <a:xfrm>
            <a:off x="325436" y="109185"/>
            <a:ext cx="11541125" cy="645635"/>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2. Priority</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4" name="Subtitle 3">
            <a:extLst>
              <a:ext uri="{FF2B5EF4-FFF2-40B4-BE49-F238E27FC236}">
                <a16:creationId xmlns:a16="http://schemas.microsoft.com/office/drawing/2014/main" id="{4EF01470-7ADD-A04E-E446-7B6010096F81}"/>
              </a:ext>
            </a:extLst>
          </p:cNvPr>
          <p:cNvSpPr txBox="1">
            <a:spLocks/>
          </p:cNvSpPr>
          <p:nvPr/>
        </p:nvSpPr>
        <p:spPr>
          <a:xfrm>
            <a:off x="644054" y="817117"/>
            <a:ext cx="10760765" cy="93634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Idea: </a:t>
            </a:r>
            <a:r>
              <a:rPr lang="en-GB" sz="2800" dirty="0">
                <a:latin typeface="Calibri" panose="020F0502020204030204" pitchFamily="34" charset="0"/>
                <a:ea typeface="Calibri" panose="020F0502020204030204" pitchFamily="34" charset="0"/>
                <a:cs typeface="Calibri" panose="020F0502020204030204" pitchFamily="34" charset="0"/>
              </a:rPr>
              <a:t>To </a:t>
            </a:r>
            <a:r>
              <a:rPr lang="en-US" sz="2800" dirty="0">
                <a:latin typeface="Calibri" panose="020F0502020204030204" pitchFamily="34" charset="0"/>
                <a:ea typeface="Calibri" panose="020F0502020204030204" pitchFamily="34" charset="0"/>
                <a:cs typeface="Calibri" panose="020F0502020204030204" pitchFamily="34" charset="0"/>
              </a:rPr>
              <a:t>identify </a:t>
            </a:r>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cost-effective</a:t>
            </a:r>
            <a:r>
              <a:rPr lang="en-US" sz="2800" dirty="0">
                <a:latin typeface="Calibri" panose="020F0502020204030204" pitchFamily="34" charset="0"/>
                <a:ea typeface="Calibri" panose="020F0502020204030204" pitchFamily="34" charset="0"/>
                <a:cs typeface="Calibri" panose="020F0502020204030204" pitchFamily="34" charset="0"/>
              </a:rPr>
              <a:t> CEs in terms of the distance. </a:t>
            </a:r>
            <a:endParaRPr lang="en-US" altLang="zh-CN" sz="2800"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8E71919-54E0-F27D-5905-8AB2F2582C21}"/>
              </a:ext>
            </a:extLst>
          </p:cNvPr>
          <p:cNvPicPr>
            <a:picLocks noChangeAspect="1"/>
          </p:cNvPicPr>
          <p:nvPr/>
        </p:nvPicPr>
        <p:blipFill>
          <a:blip r:embed="rId3"/>
          <a:stretch>
            <a:fillRect/>
          </a:stretch>
        </p:blipFill>
        <p:spPr>
          <a:xfrm>
            <a:off x="4042692" y="4539863"/>
            <a:ext cx="4106609" cy="980955"/>
          </a:xfrm>
          <a:prstGeom prst="rect">
            <a:avLst/>
          </a:prstGeom>
        </p:spPr>
      </p:pic>
      <mc:AlternateContent xmlns:mc="http://schemas.openxmlformats.org/markup-compatibility/2006" xmlns:a14="http://schemas.microsoft.com/office/drawing/2010/main">
        <mc:Choice Requires="a14">
          <p:sp>
            <p:nvSpPr>
              <p:cNvPr id="18" name="Subtitle 3">
                <a:extLst>
                  <a:ext uri="{FF2B5EF4-FFF2-40B4-BE49-F238E27FC236}">
                    <a16:creationId xmlns:a16="http://schemas.microsoft.com/office/drawing/2014/main" id="{F76C4E1A-7D2B-F460-78CF-DA59B672A22C}"/>
                  </a:ext>
                </a:extLst>
              </p:cNvPr>
              <p:cNvSpPr txBox="1">
                <a:spLocks/>
              </p:cNvSpPr>
              <p:nvPr/>
            </p:nvSpPr>
            <p:spPr>
              <a:xfrm>
                <a:off x="1312724" y="5517136"/>
                <a:ext cx="9407519" cy="103698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00000"/>
                  </a:lnSpc>
                  <a:buFont typeface="Arial" panose="020B0604020202020204" pitchFamily="34" charset="0"/>
                  <a:buChar char="•"/>
                </a:pPr>
                <a:r>
                  <a:rPr lang="en-US" altLang="zh-CN" sz="2800" i="1" dirty="0">
                    <a:latin typeface="Calibri" panose="020F0502020204030204" pitchFamily="34" charset="0"/>
                    <a:ea typeface="Calibri" panose="020F0502020204030204" pitchFamily="34" charset="0"/>
                    <a:cs typeface="Calibri" panose="020F0502020204030204" pitchFamily="34" charset="0"/>
                  </a:rPr>
                  <a:t>Priority from </a:t>
                </a:r>
                <a:r>
                  <a:rPr lang="el-GR"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α</a:t>
                </a:r>
                <a:r>
                  <a:rPr lang="en-GB"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to </a:t>
                </a:r>
                <a:r>
                  <a:rPr lang="el-GR"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δ</a:t>
                </a:r>
                <a:r>
                  <a:rPr lang="en-GB" altLang="zh-CN" sz="2800" i="1" dirty="0">
                    <a:latin typeface="Calibri" panose="020F0502020204030204" pitchFamily="34" charset="0"/>
                    <a:ea typeface="Calibri" panose="020F0502020204030204" pitchFamily="34" charset="0"/>
                    <a:cs typeface="Calibri" panose="020F0502020204030204" pitchFamily="34" charset="0"/>
                  </a:rPr>
                  <a:t> is 1/2: </a:t>
                </a:r>
                <a14:m>
                  <m:oMath xmlns:m="http://schemas.openxmlformats.org/officeDocument/2006/math">
                    <m:r>
                      <a:rPr lang="en-GB" altLang="zh-CN" sz="2800" i="1" dirty="0" smtClean="0">
                        <a:latin typeface="Cambria Math" panose="02040503050406030204" pitchFamily="18" charset="0"/>
                        <a:ea typeface="Calibri" panose="020F0502020204030204" pitchFamily="34" charset="0"/>
                        <a:cs typeface="Calibri" panose="020F0502020204030204" pitchFamily="34" charset="0"/>
                      </a:rPr>
                      <m:t>&lt;(</m:t>
                    </m:r>
                    <m:r>
                      <a:rPr lang="el-GR" altLang="zh-CN" sz="2800" i="1" dirty="0" smtClean="0">
                        <a:latin typeface="Cambria Math" panose="02040503050406030204" pitchFamily="18" charset="0"/>
                        <a:ea typeface="Calibri" panose="020F0502020204030204" pitchFamily="34" charset="0"/>
                        <a:cs typeface="Calibri" panose="020F0502020204030204" pitchFamily="34" charset="0"/>
                      </a:rPr>
                      <m:t>𝛼</m:t>
                    </m:r>
                    <m:r>
                      <a:rPr lang="en-GB" altLang="zh-CN" sz="2800" i="1" dirty="0" smtClean="0">
                        <a:latin typeface="Cambria Math" panose="02040503050406030204" pitchFamily="18" charset="0"/>
                        <a:ea typeface="Calibri" panose="020F0502020204030204" pitchFamily="34" charset="0"/>
                        <a:cs typeface="Calibri" panose="020F0502020204030204" pitchFamily="34" charset="0"/>
                      </a:rPr>
                      <m:t>,</m:t>
                    </m:r>
                    <m:r>
                      <a:rPr lang="el-GR" altLang="zh-CN" sz="2800" i="1" dirty="0" smtClean="0">
                        <a:latin typeface="Cambria Math" panose="02040503050406030204" pitchFamily="18" charset="0"/>
                        <a:ea typeface="Calibri" panose="020F0502020204030204" pitchFamily="34" charset="0"/>
                        <a:cs typeface="Calibri" panose="020F0502020204030204" pitchFamily="34" charset="0"/>
                      </a:rPr>
                      <m:t>𝛽</m:t>
                    </m:r>
                    <m:r>
                      <a:rPr lang="en-GB" altLang="zh-CN" sz="2800" i="1" dirty="0" smtClean="0">
                        <a:latin typeface="Cambria Math" panose="02040503050406030204" pitchFamily="18" charset="0"/>
                        <a:ea typeface="Calibri" panose="020F0502020204030204" pitchFamily="34" charset="0"/>
                        <a:cs typeface="Calibri" panose="020F0502020204030204" pitchFamily="34" charset="0"/>
                      </a:rPr>
                      <m:t>),(</m:t>
                    </m:r>
                    <m:r>
                      <a:rPr lang="el-GR" altLang="zh-CN" sz="2800" i="1" dirty="0" smtClean="0">
                        <a:latin typeface="Cambria Math" panose="02040503050406030204" pitchFamily="18" charset="0"/>
                        <a:ea typeface="Calibri" panose="020F0502020204030204" pitchFamily="34" charset="0"/>
                        <a:cs typeface="Calibri" panose="020F0502020204030204" pitchFamily="34" charset="0"/>
                      </a:rPr>
                      <m:t>𝛽</m:t>
                    </m:r>
                    <m:r>
                      <a:rPr lang="en-GB" altLang="zh-CN" sz="2800" i="1" dirty="0" smtClean="0">
                        <a:latin typeface="Cambria Math" panose="02040503050406030204" pitchFamily="18" charset="0"/>
                        <a:ea typeface="Calibri" panose="020F0502020204030204" pitchFamily="34" charset="0"/>
                        <a:cs typeface="Calibri" panose="020F0502020204030204" pitchFamily="34" charset="0"/>
                      </a:rPr>
                      <m:t>,</m:t>
                    </m:r>
                    <m:r>
                      <a:rPr lang="el-GR" altLang="zh-CN" sz="2800" i="1" dirty="0" smtClean="0">
                        <a:latin typeface="Cambria Math" panose="02040503050406030204" pitchFamily="18" charset="0"/>
                        <a:ea typeface="Calibri" panose="020F0502020204030204" pitchFamily="34" charset="0"/>
                        <a:cs typeface="Calibri" panose="020F0502020204030204" pitchFamily="34" charset="0"/>
                      </a:rPr>
                      <m:t>𝛿</m:t>
                    </m:r>
                    <m:r>
                      <a:rPr lang="en-GB" altLang="zh-CN" sz="2800" i="1" dirty="0" smtClean="0">
                        <a:latin typeface="Cambria Math" panose="02040503050406030204" pitchFamily="18" charset="0"/>
                        <a:ea typeface="Calibri" panose="020F0502020204030204" pitchFamily="34" charset="0"/>
                        <a:cs typeface="Calibri" panose="020F0502020204030204" pitchFamily="34" charset="0"/>
                      </a:rPr>
                      <m:t>)&gt;, 2</m:t>
                    </m:r>
                  </m:oMath>
                </a14:m>
                <a:endParaRPr lang="en-GB" altLang="zh-CN" sz="2800"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r>
                  <a:rPr lang="en-US" altLang="zh-CN" sz="2800" i="1" dirty="0">
                    <a:latin typeface="Calibri" panose="020F0502020204030204" pitchFamily="34" charset="0"/>
                    <a:ea typeface="Calibri" panose="020F0502020204030204" pitchFamily="34" charset="0"/>
                    <a:cs typeface="Calibri" panose="020F0502020204030204" pitchFamily="34" charset="0"/>
                  </a:rPr>
                  <a:t>Priority from </a:t>
                </a:r>
                <a:r>
                  <a:rPr lang="el-GR"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β</a:t>
                </a:r>
                <a:r>
                  <a:rPr lang="en-GB"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to </a:t>
                </a:r>
                <a:r>
                  <a:rPr lang="el-GR"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δ</a:t>
                </a:r>
                <a:r>
                  <a:rPr lang="en-GB"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altLang="zh-CN" sz="2800" i="1" dirty="0">
                    <a:latin typeface="Calibri" panose="020F0502020204030204" pitchFamily="34" charset="0"/>
                    <a:ea typeface="Calibri" panose="020F0502020204030204" pitchFamily="34" charset="0"/>
                    <a:cs typeface="Calibri" panose="020F0502020204030204" pitchFamily="34" charset="0"/>
                  </a:rPr>
                  <a:t>is 1: </a:t>
                </a:r>
                <a14:m>
                  <m:oMath xmlns:m="http://schemas.openxmlformats.org/officeDocument/2006/math">
                    <m:r>
                      <a:rPr lang="en-GB" altLang="zh-CN" sz="2800" i="1" dirty="0">
                        <a:latin typeface="Cambria Math" panose="02040503050406030204" pitchFamily="18" charset="0"/>
                        <a:ea typeface="Calibri" panose="020F0502020204030204" pitchFamily="34" charset="0"/>
                        <a:cs typeface="Calibri" panose="020F0502020204030204" pitchFamily="34" charset="0"/>
                      </a:rPr>
                      <m:t>&lt;(</m:t>
                    </m:r>
                    <m:r>
                      <a:rPr lang="el-GR" altLang="zh-CN" sz="2800" i="1" dirty="0">
                        <a:latin typeface="Cambria Math" panose="02040503050406030204" pitchFamily="18" charset="0"/>
                        <a:ea typeface="Calibri" panose="020F0502020204030204" pitchFamily="34" charset="0"/>
                        <a:cs typeface="Calibri" panose="020F0502020204030204" pitchFamily="34" charset="0"/>
                      </a:rPr>
                      <m:t>𝛽</m:t>
                    </m:r>
                    <m:r>
                      <a:rPr lang="en-GB" altLang="zh-CN" sz="2800" i="1" dirty="0">
                        <a:latin typeface="Cambria Math" panose="02040503050406030204" pitchFamily="18" charset="0"/>
                        <a:ea typeface="Calibri" panose="020F0502020204030204" pitchFamily="34" charset="0"/>
                        <a:cs typeface="Calibri" panose="020F0502020204030204" pitchFamily="34" charset="0"/>
                      </a:rPr>
                      <m:t>,</m:t>
                    </m:r>
                    <m:r>
                      <a:rPr lang="el-GR" altLang="zh-CN" sz="2800" i="1" dirty="0">
                        <a:latin typeface="Cambria Math" panose="02040503050406030204" pitchFamily="18" charset="0"/>
                        <a:ea typeface="Calibri" panose="020F0502020204030204" pitchFamily="34" charset="0"/>
                        <a:cs typeface="Calibri" panose="020F0502020204030204" pitchFamily="34" charset="0"/>
                      </a:rPr>
                      <m:t>𝛿</m:t>
                    </m:r>
                    <m:r>
                      <a:rPr lang="en-GB" altLang="zh-CN" sz="2800" i="1" dirty="0">
                        <a:latin typeface="Cambria Math" panose="02040503050406030204" pitchFamily="18" charset="0"/>
                        <a:ea typeface="Calibri" panose="020F0502020204030204" pitchFamily="34" charset="0"/>
                        <a:cs typeface="Calibri" panose="020F0502020204030204" pitchFamily="34" charset="0"/>
                      </a:rPr>
                      <m:t>)&gt;, </m:t>
                    </m:r>
                    <m:r>
                      <a:rPr lang="en-GB" altLang="zh-CN" sz="2800" b="0" i="1" dirty="0" smtClean="0">
                        <a:latin typeface="Cambria Math" panose="02040503050406030204" pitchFamily="18" charset="0"/>
                        <a:ea typeface="Calibri" panose="020F0502020204030204" pitchFamily="34" charset="0"/>
                        <a:cs typeface="Calibri" panose="020F0502020204030204" pitchFamily="34" charset="0"/>
                      </a:rPr>
                      <m:t>1</m:t>
                    </m:r>
                  </m:oMath>
                </a14:m>
                <a:endParaRPr lang="en-GB" altLang="zh-CN" sz="2800"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endParaRPr lang="en-GB" altLang="zh-CN" sz="2800" i="1"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buFont typeface="Arial" panose="020B0604020202020204" pitchFamily="34" charset="0"/>
                  <a:buChar char="•"/>
                </a:pPr>
                <a:endParaRPr lang="en-US" altLang="zh-CN" sz="2800" i="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8" name="Subtitle 3">
                <a:extLst>
                  <a:ext uri="{FF2B5EF4-FFF2-40B4-BE49-F238E27FC236}">
                    <a16:creationId xmlns:a16="http://schemas.microsoft.com/office/drawing/2014/main" id="{F76C4E1A-7D2B-F460-78CF-DA59B672A22C}"/>
                  </a:ext>
                </a:extLst>
              </p:cNvPr>
              <p:cNvSpPr txBox="1">
                <a:spLocks noRot="1" noChangeAspect="1" noMove="1" noResize="1" noEditPoints="1" noAdjustHandles="1" noChangeArrowheads="1" noChangeShapeType="1" noTextEdit="1"/>
              </p:cNvSpPr>
              <p:nvPr/>
            </p:nvSpPr>
            <p:spPr>
              <a:xfrm>
                <a:off x="1312724" y="5517136"/>
                <a:ext cx="9407519" cy="1036985"/>
              </a:xfrm>
              <a:prstGeom prst="rect">
                <a:avLst/>
              </a:prstGeom>
              <a:blipFill>
                <a:blip r:embed="rId4"/>
                <a:stretch>
                  <a:fillRect l="-2137" t="-10000" b="-4118"/>
                </a:stretch>
              </a:blipFill>
            </p:spPr>
            <p:txBody>
              <a:bodyPr/>
              <a:lstStyle/>
              <a:p>
                <a:r>
                  <a:rPr lang="en-GB">
                    <a:noFill/>
                  </a:rPr>
                  <a:t> </a:t>
                </a:r>
              </a:p>
            </p:txBody>
          </p:sp>
        </mc:Fallback>
      </mc:AlternateContent>
      <p:sp>
        <p:nvSpPr>
          <p:cNvPr id="7" name="Subtitle 3">
            <a:extLst>
              <a:ext uri="{FF2B5EF4-FFF2-40B4-BE49-F238E27FC236}">
                <a16:creationId xmlns:a16="http://schemas.microsoft.com/office/drawing/2014/main" id="{060CF608-BFDD-8797-AB8B-21F873E55F6C}"/>
              </a:ext>
            </a:extLst>
          </p:cNvPr>
          <p:cNvSpPr txBox="1">
            <a:spLocks/>
          </p:cNvSpPr>
          <p:nvPr/>
        </p:nvSpPr>
        <p:spPr>
          <a:xfrm>
            <a:off x="644053" y="4048661"/>
            <a:ext cx="10257181" cy="72294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Definition: </a:t>
            </a:r>
            <a:r>
              <a:rPr lang="en-US" altLang="zh-CN" sz="2800" dirty="0">
                <a:latin typeface="Calibri" panose="020F0502020204030204" pitchFamily="34" charset="0"/>
                <a:ea typeface="Calibri" panose="020F0502020204030204" pitchFamily="34" charset="0"/>
                <a:cs typeface="Calibri" panose="020F0502020204030204" pitchFamily="34" charset="0"/>
              </a:rPr>
              <a:t>The reciprocal of the shortest path length. </a:t>
            </a:r>
          </a:p>
        </p:txBody>
      </p:sp>
      <p:pic>
        <p:nvPicPr>
          <p:cNvPr id="19" name="Picture 18">
            <a:extLst>
              <a:ext uri="{FF2B5EF4-FFF2-40B4-BE49-F238E27FC236}">
                <a16:creationId xmlns:a16="http://schemas.microsoft.com/office/drawing/2014/main" id="{428C74CD-77ED-057C-D329-F0E695407BEF}"/>
              </a:ext>
            </a:extLst>
          </p:cNvPr>
          <p:cNvPicPr>
            <a:picLocks noChangeAspect="1"/>
          </p:cNvPicPr>
          <p:nvPr/>
        </p:nvPicPr>
        <p:blipFill>
          <a:blip r:embed="rId5"/>
          <a:stretch>
            <a:fillRect/>
          </a:stretch>
        </p:blipFill>
        <p:spPr>
          <a:xfrm>
            <a:off x="5092712" y="1341925"/>
            <a:ext cx="2006571" cy="2006571"/>
          </a:xfrm>
          <a:prstGeom prst="rect">
            <a:avLst/>
          </a:prstGeom>
        </p:spPr>
      </p:pic>
      <p:sp>
        <p:nvSpPr>
          <p:cNvPr id="4" name="Subtitle 3">
            <a:extLst>
              <a:ext uri="{FF2B5EF4-FFF2-40B4-BE49-F238E27FC236}">
                <a16:creationId xmlns:a16="http://schemas.microsoft.com/office/drawing/2014/main" id="{4F362BE8-3615-B441-4AA5-ECA0A47766F5}"/>
              </a:ext>
            </a:extLst>
          </p:cNvPr>
          <p:cNvSpPr txBox="1">
            <a:spLocks/>
          </p:cNvSpPr>
          <p:nvPr/>
        </p:nvSpPr>
        <p:spPr>
          <a:xfrm>
            <a:off x="650876" y="3478225"/>
            <a:ext cx="11541124" cy="72294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Intuition: </a:t>
            </a:r>
            <a:r>
              <a:rPr lang="en-GB" sz="2800" dirty="0">
                <a:latin typeface="Calibri" panose="020F0502020204030204" pitchFamily="34" charset="0"/>
                <a:ea typeface="Calibri" panose="020F0502020204030204" pitchFamily="34" charset="0"/>
                <a:cs typeface="Calibri" panose="020F0502020204030204" pitchFamily="34" charset="0"/>
              </a:rPr>
              <a:t>Assigning higher updating magnitude </a:t>
            </a:r>
            <a:r>
              <a:rPr lang="en-US" sz="2800" dirty="0">
                <a:latin typeface="Calibri" panose="020F0502020204030204" pitchFamily="34" charset="0"/>
                <a:ea typeface="Calibri" panose="020F0502020204030204" pitchFamily="34" charset="0"/>
                <a:cs typeface="Calibri" panose="020F0502020204030204" pitchFamily="34" charset="0"/>
              </a:rPr>
              <a:t>to closer arguments. </a:t>
            </a:r>
            <a:endParaRPr lang="en-US" altLang="zh-CN" sz="2800" dirty="0">
              <a:latin typeface="Calibri" panose="020F0502020204030204" pitchFamily="34" charset="0"/>
              <a:ea typeface="Calibri" panose="020F0502020204030204" pitchFamily="34" charset="0"/>
              <a:cs typeface="Calibri" panose="020F0502020204030204" pitchFamily="34" charset="0"/>
            </a:endParaRPr>
          </a:p>
        </p:txBody>
      </p:sp>
      <p:sp>
        <p:nvSpPr>
          <p:cNvPr id="8" name="Subtitle 3">
            <a:extLst>
              <a:ext uri="{FF2B5EF4-FFF2-40B4-BE49-F238E27FC236}">
                <a16:creationId xmlns:a16="http://schemas.microsoft.com/office/drawing/2014/main" id="{175CE19C-9DB8-90D6-4614-1D7FB055C188}"/>
              </a:ext>
            </a:extLst>
          </p:cNvPr>
          <p:cNvSpPr txBox="1">
            <a:spLocks/>
          </p:cNvSpPr>
          <p:nvPr/>
        </p:nvSpPr>
        <p:spPr>
          <a:xfrm>
            <a:off x="644052" y="4596356"/>
            <a:ext cx="2068667" cy="72294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2800" dirty="0">
                <a:solidFill>
                  <a:schemeClr val="accent1"/>
                </a:solidFill>
                <a:latin typeface="Calibri" panose="020F0502020204030204" pitchFamily="34" charset="0"/>
                <a:ea typeface="Calibri" panose="020F0502020204030204" pitchFamily="34" charset="0"/>
                <a:cs typeface="Calibri" panose="020F0502020204030204" pitchFamily="34" charset="0"/>
              </a:rPr>
              <a:t>Example:</a:t>
            </a:r>
            <a:endParaRPr lang="en-US" altLang="zh-CN" sz="2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B96E671-EEE5-CB9D-41A4-7D0094623E2A}"/>
              </a:ext>
            </a:extLst>
          </p:cNvPr>
          <p:cNvSpPr>
            <a:spLocks noGrp="1"/>
          </p:cNvSpPr>
          <p:nvPr>
            <p:ph type="sldNum" sz="quarter" idx="12"/>
          </p:nvPr>
        </p:nvSpPr>
        <p:spPr/>
        <p:txBody>
          <a:bodyPr/>
          <a:lstStyle/>
          <a:p>
            <a:fld id="{CBA53E11-492D-48B3-9F9B-09541CA2A39A}" type="slidenum">
              <a:rPr lang="en-GB" smtClean="0"/>
              <a:t>38</a:t>
            </a:fld>
            <a:endParaRPr lang="en-GB"/>
          </a:p>
        </p:txBody>
      </p:sp>
      <p:sp>
        <p:nvSpPr>
          <p:cNvPr id="6" name="TextBox 5">
            <a:extLst>
              <a:ext uri="{FF2B5EF4-FFF2-40B4-BE49-F238E27FC236}">
                <a16:creationId xmlns:a16="http://schemas.microsoft.com/office/drawing/2014/main" id="{66B09FC7-16A3-ABEB-2BDE-B0DBD10FC9F5}"/>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42582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7" grpId="0"/>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2F2E0-C9EF-C43C-1E0B-2DC62EC28A7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15F6F5A-95A9-4E26-6A2E-97652BBF06C1}"/>
              </a:ext>
            </a:extLst>
          </p:cNvPr>
          <p:cNvSpPr>
            <a:spLocks noGrp="1"/>
          </p:cNvSpPr>
          <p:nvPr>
            <p:ph type="title"/>
          </p:nvPr>
        </p:nvSpPr>
        <p:spPr>
          <a:xfrm>
            <a:off x="401637" y="4316451"/>
            <a:ext cx="11541125" cy="665885"/>
          </a:xfrm>
        </p:spPr>
        <p:txBody>
          <a:bodyPr/>
          <a:lstStyle/>
          <a:p>
            <a:r>
              <a:rPr lang="en-US" altLang="zh-CN" sz="4400" dirty="0">
                <a:latin typeface="Calibri" panose="020F0502020204030204" pitchFamily="34" charset="0"/>
                <a:ea typeface="Calibri" panose="020F0502020204030204" pitchFamily="34" charset="0"/>
                <a:cs typeface="Calibri" panose="020F0502020204030204" pitchFamily="34" charset="0"/>
              </a:rPr>
              <a:t>Updating function: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B5946648-14EF-1772-6CA1-B95ABB1D806A}"/>
              </a:ext>
            </a:extLst>
          </p:cNvPr>
          <p:cNvGrpSpPr/>
          <p:nvPr/>
        </p:nvGrpSpPr>
        <p:grpSpPr>
          <a:xfrm>
            <a:off x="965622" y="5015854"/>
            <a:ext cx="10413156" cy="1157610"/>
            <a:chOff x="889422" y="2607934"/>
            <a:chExt cx="10413156" cy="1157610"/>
          </a:xfrm>
        </p:grpSpPr>
        <mc:AlternateContent xmlns:mc="http://schemas.openxmlformats.org/markup-compatibility/2006" xmlns:a14="http://schemas.microsoft.com/office/drawing/2010/main">
          <mc:Choice Requires="a14">
            <p:sp>
              <p:nvSpPr>
                <p:cNvPr id="2" name="Subtitle 3">
                  <a:extLst>
                    <a:ext uri="{FF2B5EF4-FFF2-40B4-BE49-F238E27FC236}">
                      <a16:creationId xmlns:a16="http://schemas.microsoft.com/office/drawing/2014/main" id="{82B0CE9C-FBE1-099C-5386-96ED5D239B14}"/>
                    </a:ext>
                  </a:extLst>
                </p:cNvPr>
                <p:cNvSpPr txBox="1">
                  <a:spLocks/>
                </p:cNvSpPr>
                <p:nvPr/>
              </p:nvSpPr>
              <p:spPr>
                <a:xfrm>
                  <a:off x="889422" y="2607934"/>
                  <a:ext cx="10413156" cy="722945"/>
                </a:xfrm>
                <a:prstGeom prst="rect">
                  <a:avLst/>
                </a:prstGeom>
              </p:spPr>
              <p:txBody>
                <a:bodyPr vert="horz" lIns="0" tIns="0" rIns="0" bIns="0" rtlCol="0" anchor="ctr">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p>
                          <m:sSupPr>
                            <m:ctrlPr>
                              <a:rPr lang="en-GB" altLang="zh-CN" sz="320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ctrlPr>
                          </m:sSupPr>
                          <m:e>
                            <m:r>
                              <a:rPr lang="zh-CN" altLang="en-GB"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𝜏</m:t>
                            </m:r>
                          </m:e>
                          <m:sup>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𝑖</m:t>
                            </m:r>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+1</m:t>
                            </m:r>
                          </m:sup>
                        </m:sSup>
                        <m:d>
                          <m:dPr>
                            <m:ctrlPr>
                              <a:rPr lang="en-GB" altLang="zh-CN" sz="320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ctrlPr>
                          </m:dPr>
                          <m:e>
                            <m:r>
                              <a:rPr lang="zh-CN" altLang="en-GB" sz="3200" b="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t>𝛽</m:t>
                            </m:r>
                          </m:e>
                        </m:d>
                        <m:r>
                          <a:rPr lang="en-GB" altLang="zh-CN" sz="3200" b="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t>←</m:t>
                        </m:r>
                        <m:sSup>
                          <m:sSupPr>
                            <m:ctrlPr>
                              <a:rPr lang="en-GB" altLang="zh-CN" sz="3200" b="0" i="1" dirty="0" smtClean="0">
                                <a:solidFill>
                                  <a:schemeClr val="accent3"/>
                                </a:solidFill>
                                <a:latin typeface="Cambria Math" panose="02040503050406030204" pitchFamily="18" charset="0"/>
                                <a:cs typeface="Calibri" panose="020F0502020204030204" pitchFamily="34" charset="0"/>
                              </a:rPr>
                            </m:ctrlPr>
                          </m:sSupPr>
                          <m:e>
                            <m:r>
                              <a:rPr lang="zh-CN" altLang="en-GB" sz="320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t>𝜏</m:t>
                            </m:r>
                          </m:e>
                          <m:sup>
                            <m:r>
                              <a:rPr lang="en-GB" altLang="zh-CN" sz="3200" b="0" i="1" dirty="0" smtClean="0">
                                <a:solidFill>
                                  <a:schemeClr val="accent3"/>
                                </a:solidFill>
                                <a:latin typeface="Cambria Math" panose="02040503050406030204" pitchFamily="18" charset="0"/>
                                <a:cs typeface="Calibri" panose="020F0502020204030204" pitchFamily="34" charset="0"/>
                              </a:rPr>
                              <m:t>𝑖</m:t>
                            </m:r>
                          </m:sup>
                        </m:sSup>
                        <m:d>
                          <m:dPr>
                            <m:ctrlPr>
                              <a:rPr lang="en-GB" altLang="zh-CN" sz="320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ctrlPr>
                          </m:dPr>
                          <m:e>
                            <m:r>
                              <a:rPr lang="zh-CN" altLang="en-GB" sz="3200" b="0" i="1" dirty="0">
                                <a:solidFill>
                                  <a:schemeClr val="accent3"/>
                                </a:solidFill>
                                <a:latin typeface="Cambria Math" panose="02040503050406030204" pitchFamily="18" charset="0"/>
                                <a:ea typeface="Calibri" panose="020F0502020204030204" pitchFamily="34" charset="0"/>
                                <a:cs typeface="Calibri" panose="020F0502020204030204" pitchFamily="34" charset="0"/>
                              </a:rPr>
                              <m:t>𝛽</m:t>
                            </m:r>
                          </m:e>
                        </m:d>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m:t>
                        </m:r>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𝑠𝑡𝑒𝑝</m:t>
                        </m:r>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 ∙ </m:t>
                        </m:r>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𝑝𝑜𝑙𝑎𝑟𝑖𝑡𝑦</m:t>
                        </m:r>
                        <m:r>
                          <a:rPr lang="en-GB" altLang="zh-CN" sz="3200" b="0" i="1" dirty="0" smtClean="0">
                            <a:solidFill>
                              <a:schemeClr val="accent3"/>
                            </a:solidFill>
                            <a:latin typeface="Cambria Math" panose="02040503050406030204" pitchFamily="18" charset="0"/>
                            <a:ea typeface="Calibri" panose="020F0502020204030204" pitchFamily="34" charset="0"/>
                            <a:cs typeface="Calibri" panose="020F0502020204030204" pitchFamily="34" charset="0"/>
                          </a:rPr>
                          <m:t> ∙ </m:t>
                        </m:r>
                        <m:r>
                          <a:rPr lang="en-GB" altLang="zh-CN" sz="3200" b="0" i="1" dirty="0" smtClean="0">
                            <a:solidFill>
                              <a:schemeClr val="accent3"/>
                            </a:solidFill>
                            <a:latin typeface="Cambria Math" panose="02040503050406030204" pitchFamily="18" charset="0"/>
                            <a:ea typeface="Cambria Math" panose="02040503050406030204" pitchFamily="18" charset="0"/>
                            <a:cs typeface="Calibri" panose="020F0502020204030204" pitchFamily="34" charset="0"/>
                          </a:rPr>
                          <m:t>𝑝𝑟𝑖𝑜𝑟𝑖𝑡𝑦</m:t>
                        </m:r>
                      </m:oMath>
                    </m:oMathPara>
                  </a14:m>
                  <a:endParaRPr lang="en-US" altLang="zh-CN" sz="3200"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Subtitle 3">
                  <a:extLst>
                    <a:ext uri="{FF2B5EF4-FFF2-40B4-BE49-F238E27FC236}">
                      <a16:creationId xmlns:a16="http://schemas.microsoft.com/office/drawing/2014/main" id="{82B0CE9C-FBE1-099C-5386-96ED5D239B14}"/>
                    </a:ext>
                  </a:extLst>
                </p:cNvPr>
                <p:cNvSpPr txBox="1">
                  <a:spLocks noRot="1" noChangeAspect="1" noMove="1" noResize="1" noEditPoints="1" noAdjustHandles="1" noChangeArrowheads="1" noChangeShapeType="1" noTextEdit="1"/>
                </p:cNvSpPr>
                <p:nvPr/>
              </p:nvSpPr>
              <p:spPr>
                <a:xfrm>
                  <a:off x="889422" y="2607934"/>
                  <a:ext cx="10413156" cy="72294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B8880C-EB39-A1B5-E5F8-0F26B6C7A163}"/>
                    </a:ext>
                  </a:extLst>
                </p:cNvPr>
                <p:cNvSpPr txBox="1"/>
                <p:nvPr/>
              </p:nvSpPr>
              <p:spPr>
                <a:xfrm>
                  <a:off x="6545223" y="3298522"/>
                  <a:ext cx="1729740" cy="457200"/>
                </a:xfrm>
                <a:prstGeom prst="rect">
                  <a:avLst/>
                </a:prstGeom>
                <a:noFill/>
              </p:spPr>
              <p:txBody>
                <a:bodyPr wrap="none" lIns="0" tIns="0" rIns="0" bIns="0" rtlCol="0">
                  <a:noAutofit/>
                </a:bodyPr>
                <a:lstStyle/>
                <a:p>
                  <a:pPr algn="l">
                    <a:lnSpc>
                      <a:spcPct val="105000"/>
                    </a:lnSpc>
                  </a:pPr>
                  <a14:m>
                    <m:oMathPara xmlns:m="http://schemas.openxmlformats.org/officeDocument/2006/math">
                      <m:oMathParaPr>
                        <m:jc m:val="centerGroup"/>
                      </m:oMathParaPr>
                      <m:oMath xmlns:m="http://schemas.openxmlformats.org/officeDocument/2006/math">
                        <m:r>
                          <a:rPr lang="en-GB" sz="3200" b="0" i="1" smtClean="0">
                            <a:solidFill>
                              <a:schemeClr val="accent3"/>
                            </a:solidFill>
                            <a:latin typeface="Cambria Math" panose="02040503050406030204" pitchFamily="18" charset="0"/>
                          </a:rPr>
                          <m:t>0/1/−1</m:t>
                        </m:r>
                      </m:oMath>
                    </m:oMathPara>
                  </a14:m>
                  <a:endParaRPr lang="en-GB" sz="3200" dirty="0">
                    <a:solidFill>
                      <a:schemeClr val="accent3"/>
                    </a:solidFill>
                  </a:endParaRPr>
                </a:p>
              </p:txBody>
            </p:sp>
          </mc:Choice>
          <mc:Fallback xmlns="">
            <p:sp>
              <p:nvSpPr>
                <p:cNvPr id="4" name="TextBox 3">
                  <a:extLst>
                    <a:ext uri="{FF2B5EF4-FFF2-40B4-BE49-F238E27FC236}">
                      <a16:creationId xmlns:a16="http://schemas.microsoft.com/office/drawing/2014/main" id="{E8B8880C-EB39-A1B5-E5F8-0F26B6C7A163}"/>
                    </a:ext>
                  </a:extLst>
                </p:cNvPr>
                <p:cNvSpPr txBox="1">
                  <a:spLocks noRot="1" noChangeAspect="1" noMove="1" noResize="1" noEditPoints="1" noAdjustHandles="1" noChangeArrowheads="1" noChangeShapeType="1" noTextEdit="1"/>
                </p:cNvSpPr>
                <p:nvPr/>
              </p:nvSpPr>
              <p:spPr>
                <a:xfrm>
                  <a:off x="6545223" y="3298522"/>
                  <a:ext cx="1729740" cy="457200"/>
                </a:xfrm>
                <a:prstGeom prst="rect">
                  <a:avLst/>
                </a:prstGeom>
                <a:blipFill>
                  <a:blip r:embed="rId4"/>
                  <a:stretch>
                    <a:fillRect b="-4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86607B-8B77-AE7E-52B3-7966FFEF567F}"/>
                    </a:ext>
                  </a:extLst>
                </p:cNvPr>
                <p:cNvSpPr txBox="1"/>
                <p:nvPr/>
              </p:nvSpPr>
              <p:spPr>
                <a:xfrm>
                  <a:off x="8476228" y="3306755"/>
                  <a:ext cx="1729740" cy="457200"/>
                </a:xfrm>
                <a:prstGeom prst="rect">
                  <a:avLst/>
                </a:prstGeom>
                <a:noFill/>
              </p:spPr>
              <p:txBody>
                <a:bodyPr wrap="none" lIns="0" tIns="0" rIns="0" bIns="0" rtlCol="0">
                  <a:noAutofit/>
                </a:bodyPr>
                <a:lstStyle/>
                <a:p>
                  <a:pPr algn="l">
                    <a:lnSpc>
                      <a:spcPct val="105000"/>
                    </a:lnSpc>
                  </a:pPr>
                  <a14:m>
                    <m:oMathPara xmlns:m="http://schemas.openxmlformats.org/officeDocument/2006/math">
                      <m:oMathParaPr>
                        <m:jc m:val="centerGroup"/>
                      </m:oMathParaPr>
                      <m:oMath xmlns:m="http://schemas.openxmlformats.org/officeDocument/2006/math">
                        <m:r>
                          <a:rPr lang="en-GB" sz="3200" b="0" i="1" smtClean="0">
                            <a:solidFill>
                              <a:schemeClr val="accent3"/>
                            </a:solidFill>
                            <a:latin typeface="Cambria Math" panose="02040503050406030204" pitchFamily="18" charset="0"/>
                          </a:rPr>
                          <m:t>[0,1]</m:t>
                        </m:r>
                      </m:oMath>
                    </m:oMathPara>
                  </a14:m>
                  <a:endParaRPr lang="en-GB" sz="3200" dirty="0">
                    <a:solidFill>
                      <a:schemeClr val="accent3"/>
                    </a:solidFill>
                  </a:endParaRPr>
                </a:p>
              </p:txBody>
            </p:sp>
          </mc:Choice>
          <mc:Fallback xmlns="">
            <p:sp>
              <p:nvSpPr>
                <p:cNvPr id="5" name="TextBox 4">
                  <a:extLst>
                    <a:ext uri="{FF2B5EF4-FFF2-40B4-BE49-F238E27FC236}">
                      <a16:creationId xmlns:a16="http://schemas.microsoft.com/office/drawing/2014/main" id="{DC86607B-8B77-AE7E-52B3-7966FFEF567F}"/>
                    </a:ext>
                  </a:extLst>
                </p:cNvPr>
                <p:cNvSpPr txBox="1">
                  <a:spLocks noRot="1" noChangeAspect="1" noMove="1" noResize="1" noEditPoints="1" noAdjustHandles="1" noChangeArrowheads="1" noChangeShapeType="1" noTextEdit="1"/>
                </p:cNvSpPr>
                <p:nvPr/>
              </p:nvSpPr>
              <p:spPr>
                <a:xfrm>
                  <a:off x="8476228" y="3306755"/>
                  <a:ext cx="1729740" cy="457200"/>
                </a:xfrm>
                <a:prstGeom prst="rect">
                  <a:avLst/>
                </a:prstGeom>
                <a:blipFill>
                  <a:blip r:embed="rId5"/>
                  <a:stretch>
                    <a:fillRect b="-5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F66157-D9C5-C583-743A-1AA2697148A0}"/>
                    </a:ext>
                  </a:extLst>
                </p:cNvPr>
                <p:cNvSpPr txBox="1"/>
                <p:nvPr/>
              </p:nvSpPr>
              <p:spPr>
                <a:xfrm>
                  <a:off x="5285567" y="3306755"/>
                  <a:ext cx="853440" cy="458789"/>
                </a:xfrm>
                <a:prstGeom prst="rect">
                  <a:avLst/>
                </a:prstGeom>
                <a:noFill/>
              </p:spPr>
              <p:txBody>
                <a:bodyPr wrap="none" lIns="0" tIns="0" rIns="0" bIns="0" rtlCol="0">
                  <a:noAutofit/>
                </a:bodyPr>
                <a:lstStyle/>
                <a:p>
                  <a:pPr algn="l">
                    <a:lnSpc>
                      <a:spcPct val="105000"/>
                    </a:lnSpc>
                  </a:pPr>
                  <a14:m>
                    <m:oMathPara xmlns:m="http://schemas.openxmlformats.org/officeDocument/2006/math">
                      <m:oMathParaPr>
                        <m:jc m:val="centerGroup"/>
                      </m:oMathParaPr>
                      <m:oMath xmlns:m="http://schemas.openxmlformats.org/officeDocument/2006/math">
                        <m:sSup>
                          <m:sSupPr>
                            <m:ctrlPr>
                              <a:rPr lang="en-GB" sz="3200" b="0" i="1" smtClean="0">
                                <a:solidFill>
                                  <a:schemeClr val="accent3"/>
                                </a:solidFill>
                                <a:latin typeface="Cambria Math" panose="02040503050406030204" pitchFamily="18" charset="0"/>
                              </a:rPr>
                            </m:ctrlPr>
                          </m:sSupPr>
                          <m:e>
                            <m:r>
                              <a:rPr lang="en-GB" sz="3200" b="0" i="1" smtClean="0">
                                <a:solidFill>
                                  <a:schemeClr val="accent3"/>
                                </a:solidFill>
                                <a:latin typeface="Cambria Math" panose="02040503050406030204" pitchFamily="18" charset="0"/>
                              </a:rPr>
                              <m:t>10</m:t>
                            </m:r>
                          </m:e>
                          <m:sup>
                            <m:r>
                              <a:rPr lang="en-GB" sz="3200" b="0" i="1" smtClean="0">
                                <a:solidFill>
                                  <a:schemeClr val="accent3"/>
                                </a:solidFill>
                                <a:latin typeface="Cambria Math" panose="02040503050406030204" pitchFamily="18" charset="0"/>
                              </a:rPr>
                              <m:t>−6</m:t>
                            </m:r>
                          </m:sup>
                        </m:sSup>
                      </m:oMath>
                    </m:oMathPara>
                  </a14:m>
                  <a:endParaRPr lang="en-GB" sz="3200" dirty="0">
                    <a:solidFill>
                      <a:schemeClr val="accent3"/>
                    </a:solidFill>
                  </a:endParaRPr>
                </a:p>
              </p:txBody>
            </p:sp>
          </mc:Choice>
          <mc:Fallback xmlns="">
            <p:sp>
              <p:nvSpPr>
                <p:cNvPr id="6" name="TextBox 5">
                  <a:extLst>
                    <a:ext uri="{FF2B5EF4-FFF2-40B4-BE49-F238E27FC236}">
                      <a16:creationId xmlns:a16="http://schemas.microsoft.com/office/drawing/2014/main" id="{62F66157-D9C5-C583-743A-1AA2697148A0}"/>
                    </a:ext>
                  </a:extLst>
                </p:cNvPr>
                <p:cNvSpPr txBox="1">
                  <a:spLocks noRot="1" noChangeAspect="1" noMove="1" noResize="1" noEditPoints="1" noAdjustHandles="1" noChangeArrowheads="1" noChangeShapeType="1" noTextEdit="1"/>
                </p:cNvSpPr>
                <p:nvPr/>
              </p:nvSpPr>
              <p:spPr>
                <a:xfrm>
                  <a:off x="5285567" y="3306755"/>
                  <a:ext cx="853440" cy="458789"/>
                </a:xfrm>
                <a:prstGeom prst="rect">
                  <a:avLst/>
                </a:prstGeom>
                <a:blipFill>
                  <a:blip r:embed="rId6"/>
                  <a:stretch>
                    <a:fillRect/>
                  </a:stretch>
                </a:blipFill>
              </p:spPr>
              <p:txBody>
                <a:bodyPr/>
                <a:lstStyle/>
                <a:p>
                  <a:r>
                    <a:rPr lang="en-GB">
                      <a:noFill/>
                    </a:rPr>
                    <a:t> </a:t>
                  </a:r>
                </a:p>
              </p:txBody>
            </p:sp>
          </mc:Fallback>
        </mc:AlternateContent>
      </p:grpSp>
      <p:sp>
        <p:nvSpPr>
          <p:cNvPr id="8" name="Title 1">
            <a:extLst>
              <a:ext uri="{FF2B5EF4-FFF2-40B4-BE49-F238E27FC236}">
                <a16:creationId xmlns:a16="http://schemas.microsoft.com/office/drawing/2014/main" id="{E696C5A8-7E48-5EC9-C0AF-0755E336E476}"/>
              </a:ext>
            </a:extLst>
          </p:cNvPr>
          <p:cNvSpPr txBox="1">
            <a:spLocks/>
          </p:cNvSpPr>
          <p:nvPr/>
        </p:nvSpPr>
        <p:spPr>
          <a:xfrm>
            <a:off x="401638" y="2700179"/>
            <a:ext cx="11541125" cy="556601"/>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CE-</a:t>
            </a:r>
            <a:r>
              <a:rPr lang="en-GB" sz="4400" dirty="0" err="1">
                <a:latin typeface="Calibri" panose="020F0502020204030204" pitchFamily="34" charset="0"/>
                <a:ea typeface="Calibri" panose="020F0502020204030204" pitchFamily="34" charset="0"/>
                <a:cs typeface="Calibri" panose="020F0502020204030204" pitchFamily="34" charset="0"/>
              </a:rPr>
              <a:t>QArg</a:t>
            </a:r>
            <a:r>
              <a:rPr lang="en-GB" sz="4400" dirty="0">
                <a:latin typeface="Calibri" panose="020F0502020204030204" pitchFamily="34" charset="0"/>
                <a:ea typeface="Calibri" panose="020F0502020204030204" pitchFamily="34" charset="0"/>
                <a:cs typeface="Calibri" panose="020F0502020204030204" pitchFamily="34" charset="0"/>
              </a:rPr>
              <a:t> Algorithm</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0" name="Subtitle 3">
            <a:extLst>
              <a:ext uri="{FF2B5EF4-FFF2-40B4-BE49-F238E27FC236}">
                <a16:creationId xmlns:a16="http://schemas.microsoft.com/office/drawing/2014/main" id="{B83CCEBE-3345-7BE1-93F3-D59320093C24}"/>
              </a:ext>
            </a:extLst>
          </p:cNvPr>
          <p:cNvSpPr>
            <a:spLocks noGrp="1"/>
          </p:cNvSpPr>
          <p:nvPr>
            <p:ph type="subTitle" idx="13"/>
          </p:nvPr>
        </p:nvSpPr>
        <p:spPr>
          <a:xfrm>
            <a:off x="943337" y="1216793"/>
            <a:ext cx="8447196" cy="1216864"/>
          </a:xfrm>
        </p:spPr>
        <p:txBody>
          <a:bodyPr/>
          <a:lstStyle/>
          <a:p>
            <a:pPr>
              <a:lnSpc>
                <a:spcPct val="120000"/>
              </a:lnSpc>
            </a:pPr>
            <a:r>
              <a:rPr lang="en-GB" sz="3200" dirty="0">
                <a:latin typeface="Calibri" panose="020F0502020204030204" pitchFamily="34" charset="0"/>
                <a:ea typeface="Calibri" panose="020F0502020204030204" pitchFamily="34" charset="0"/>
                <a:cs typeface="Calibri" panose="020F0502020204030204" pitchFamily="34" charset="0"/>
              </a:rPr>
              <a:t>1. Polarity: updating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direction</a:t>
            </a:r>
          </a:p>
          <a:p>
            <a:pPr>
              <a:lnSpc>
                <a:spcPct val="120000"/>
              </a:lnSpc>
            </a:pPr>
            <a:r>
              <a:rPr lang="en-GB" sz="3200" dirty="0">
                <a:latin typeface="Calibri" panose="020F0502020204030204" pitchFamily="34" charset="0"/>
                <a:ea typeface="Calibri" panose="020F0502020204030204" pitchFamily="34" charset="0"/>
                <a:cs typeface="Calibri" panose="020F0502020204030204" pitchFamily="34" charset="0"/>
              </a:rPr>
              <a:t>2. Priority: updating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magnitude</a:t>
            </a:r>
            <a:endPar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Subtitle 3">
            <a:extLst>
              <a:ext uri="{FF2B5EF4-FFF2-40B4-BE49-F238E27FC236}">
                <a16:creationId xmlns:a16="http://schemas.microsoft.com/office/drawing/2014/main" id="{52A7B1AE-A839-1171-97F8-E9B8E575934D}"/>
              </a:ext>
            </a:extLst>
          </p:cNvPr>
          <p:cNvSpPr txBox="1">
            <a:spLocks/>
          </p:cNvSpPr>
          <p:nvPr/>
        </p:nvSpPr>
        <p:spPr>
          <a:xfrm>
            <a:off x="943337" y="3488418"/>
            <a:ext cx="10618321" cy="96912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altLang="zh-CN" sz="3200" dirty="0">
                <a:latin typeface="Calibri" panose="020F0502020204030204" pitchFamily="34" charset="0"/>
                <a:ea typeface="Calibri" panose="020F0502020204030204" pitchFamily="34" charset="0"/>
                <a:cs typeface="Calibri" panose="020F0502020204030204" pitchFamily="34" charset="0"/>
              </a:rPr>
              <a:t>An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iterative</a:t>
            </a:r>
            <a:r>
              <a:rPr lang="en-GB" altLang="zh-CN" sz="3200" dirty="0">
                <a:latin typeface="Calibri" panose="020F0502020204030204" pitchFamily="34" charset="0"/>
                <a:ea typeface="Calibri" panose="020F0502020204030204" pitchFamily="34" charset="0"/>
                <a:cs typeface="Calibri" panose="020F0502020204030204" pitchFamily="34" charset="0"/>
              </a:rPr>
              <a:t> algorithm to identify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valid</a:t>
            </a:r>
            <a:r>
              <a:rPr lang="en-GB" altLang="zh-CN" sz="3200" dirty="0">
                <a:latin typeface="Calibri" panose="020F0502020204030204" pitchFamily="34" charset="0"/>
                <a:ea typeface="Calibri" panose="020F0502020204030204" pitchFamily="34" charset="0"/>
                <a:cs typeface="Calibri" panose="020F0502020204030204" pitchFamily="34" charset="0"/>
              </a:rPr>
              <a:t> and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cost-effective</a:t>
            </a:r>
            <a:r>
              <a:rPr lang="en-GB" altLang="zh-CN" sz="3200" dirty="0">
                <a:latin typeface="Calibri" panose="020F0502020204030204" pitchFamily="34" charset="0"/>
                <a:ea typeface="Calibri" panose="020F0502020204030204" pitchFamily="34" charset="0"/>
                <a:cs typeface="Calibri" panose="020F0502020204030204" pitchFamily="34" charset="0"/>
              </a:rPr>
              <a:t> CEs.</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sp>
        <p:nvSpPr>
          <p:cNvPr id="13" name="Subtitle 3">
            <a:extLst>
              <a:ext uri="{FF2B5EF4-FFF2-40B4-BE49-F238E27FC236}">
                <a16:creationId xmlns:a16="http://schemas.microsoft.com/office/drawing/2014/main" id="{A71DDF4C-8FE6-710B-8879-347A9D0F869F}"/>
              </a:ext>
            </a:extLst>
          </p:cNvPr>
          <p:cNvSpPr txBox="1">
            <a:spLocks/>
          </p:cNvSpPr>
          <p:nvPr/>
        </p:nvSpPr>
        <p:spPr>
          <a:xfrm>
            <a:off x="401637" y="501540"/>
            <a:ext cx="11541125" cy="65195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ct val="0"/>
              </a:spcBef>
            </a:pPr>
            <a:r>
              <a:rPr lang="en-GB" sz="4400" dirty="0">
                <a:solidFill>
                  <a:schemeClr val="accent1"/>
                </a:solidFill>
                <a:latin typeface="Calibri" panose="020F0502020204030204" pitchFamily="34" charset="0"/>
                <a:ea typeface="Calibri" panose="020F0502020204030204" pitchFamily="34" charset="0"/>
                <a:cs typeface="Calibri" panose="020F0502020204030204" pitchFamily="34" charset="0"/>
              </a:rPr>
              <a:t>Two core modules:</a:t>
            </a:r>
          </a:p>
        </p:txBody>
      </p:sp>
      <p:sp>
        <p:nvSpPr>
          <p:cNvPr id="11" name="Slide Number Placeholder 10">
            <a:extLst>
              <a:ext uri="{FF2B5EF4-FFF2-40B4-BE49-F238E27FC236}">
                <a16:creationId xmlns:a16="http://schemas.microsoft.com/office/drawing/2014/main" id="{D8F0E35A-E5D6-DDDF-5E57-9EF483F237BF}"/>
              </a:ext>
            </a:extLst>
          </p:cNvPr>
          <p:cNvSpPr>
            <a:spLocks noGrp="1"/>
          </p:cNvSpPr>
          <p:nvPr>
            <p:ph type="sldNum" sz="quarter" idx="12"/>
          </p:nvPr>
        </p:nvSpPr>
        <p:spPr/>
        <p:txBody>
          <a:bodyPr/>
          <a:lstStyle/>
          <a:p>
            <a:fld id="{CBA53E11-492D-48B3-9F9B-09541CA2A39A}" type="slidenum">
              <a:rPr lang="en-GB" smtClean="0"/>
              <a:t>39</a:t>
            </a:fld>
            <a:endParaRPr lang="en-GB"/>
          </a:p>
        </p:txBody>
      </p:sp>
      <p:sp>
        <p:nvSpPr>
          <p:cNvPr id="14" name="TextBox 13">
            <a:extLst>
              <a:ext uri="{FF2B5EF4-FFF2-40B4-BE49-F238E27FC236}">
                <a16:creationId xmlns:a16="http://schemas.microsoft.com/office/drawing/2014/main" id="{D99B23A0-B31D-ADEF-A51C-630B3ECDBB5A}"/>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497536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91D68C-FCF1-D471-D932-83D33FD67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DEA5B-38A9-2652-9FFF-2C9446C99BBF}"/>
              </a:ext>
            </a:extLst>
          </p:cNvPr>
          <p:cNvSpPr>
            <a:spLocks noGrp="1"/>
          </p:cNvSpPr>
          <p:nvPr>
            <p:ph type="title"/>
          </p:nvPr>
        </p:nvSpPr>
        <p:spPr>
          <a:xfrm>
            <a:off x="107301" y="240908"/>
            <a:ext cx="11977398" cy="378618"/>
          </a:xfrm>
        </p:spPr>
        <p:txBody>
          <a:bodyPr/>
          <a:lstStyle/>
          <a:p>
            <a:pPr algn="ctr"/>
            <a:r>
              <a:rPr lang="en-GB" sz="4000" dirty="0">
                <a:solidFill>
                  <a:srgbClr val="0000CD"/>
                </a:solidFill>
                <a:latin typeface="Calibri" panose="020F0502020204030204" pitchFamily="34" charset="0"/>
                <a:ea typeface="Calibri" panose="020F0502020204030204" pitchFamily="34" charset="0"/>
                <a:cs typeface="Calibri" panose="020F0502020204030204" pitchFamily="34" charset="0"/>
              </a:rPr>
              <a:t>Quantitative</a:t>
            </a:r>
            <a:r>
              <a:rPr lang="en-GB" sz="4000" dirty="0">
                <a:latin typeface="Calibri" panose="020F0502020204030204" pitchFamily="34" charset="0"/>
                <a:ea typeface="Calibri" panose="020F0502020204030204" pitchFamily="34" charset="0"/>
                <a:cs typeface="Calibri" panose="020F0502020204030204" pitchFamily="34" charset="0"/>
              </a:rPr>
              <a:t> Bipolar Argumentation Frameworks (QBAFs)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78DB804-D828-0ECC-509C-AB39B75A3AD4}"/>
              </a:ext>
            </a:extLst>
          </p:cNvPr>
          <p:cNvSpPr>
            <a:spLocks noGrp="1"/>
          </p:cNvSpPr>
          <p:nvPr>
            <p:ph idx="1"/>
          </p:nvPr>
        </p:nvSpPr>
        <p:spPr>
          <a:xfrm>
            <a:off x="2805112" y="3769392"/>
            <a:ext cx="8707148" cy="2087578"/>
          </a:xfrm>
        </p:spPr>
        <p:txBody>
          <a:bodyPr/>
          <a:lstStyle/>
          <a:p>
            <a:pPr algn="just">
              <a:lnSpc>
                <a:spcPct val="120000"/>
              </a:lnSpc>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α: </a:t>
            </a:r>
            <a:r>
              <a:rPr lang="en-US" altLang="zh-CN" sz="2800" i="1" dirty="0">
                <a:latin typeface="Calibri" panose="020F0502020204030204" pitchFamily="34" charset="0"/>
                <a:ea typeface="Calibri" panose="020F0502020204030204" pitchFamily="34" charset="0"/>
                <a:cs typeface="Calibri" panose="020F0502020204030204" pitchFamily="34" charset="0"/>
              </a:rPr>
              <a:t>We should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go play football </a:t>
            </a:r>
            <a:r>
              <a:rPr lang="en-US" altLang="zh-CN" sz="2800" i="1" dirty="0">
                <a:latin typeface="Calibri" panose="020F0502020204030204" pitchFamily="34" charset="0"/>
                <a:ea typeface="Calibri" panose="020F0502020204030204" pitchFamily="34" charset="0"/>
                <a:cs typeface="Calibri" panose="020F0502020204030204" pitchFamily="34" charset="0"/>
              </a:rPr>
              <a:t>this afternoon.​</a:t>
            </a:r>
          </a:p>
          <a:p>
            <a:pPr algn="just">
              <a:lnSpc>
                <a:spcPct val="120000"/>
              </a:lnSpc>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β: </a:t>
            </a:r>
            <a:r>
              <a:rPr lang="en-US" altLang="zh-CN" sz="2800" i="1" dirty="0">
                <a:latin typeface="Calibri" panose="020F0502020204030204" pitchFamily="34" charset="0"/>
                <a:ea typeface="Calibri" panose="020F0502020204030204" pitchFamily="34" charset="0"/>
                <a:cs typeface="Calibri" panose="020F0502020204030204" pitchFamily="34" charset="0"/>
              </a:rPr>
              <a:t>We'd better not because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it may rain </a:t>
            </a:r>
            <a:r>
              <a:rPr lang="en-US" altLang="zh-CN" sz="2800" i="1" dirty="0">
                <a:latin typeface="Calibri" panose="020F0502020204030204" pitchFamily="34" charset="0"/>
                <a:ea typeface="Calibri" panose="020F0502020204030204" pitchFamily="34" charset="0"/>
                <a:cs typeface="Calibri" panose="020F0502020204030204" pitchFamily="34" charset="0"/>
              </a:rPr>
              <a:t>this afternoon.</a:t>
            </a:r>
          </a:p>
          <a:p>
            <a:pPr algn="just">
              <a:lnSpc>
                <a:spcPct val="120000"/>
              </a:lnSpc>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γ: </a:t>
            </a:r>
            <a:r>
              <a:rPr lang="en-US" altLang="zh-CN" sz="2800" i="1" dirty="0">
                <a:latin typeface="Calibri" panose="020F0502020204030204" pitchFamily="34" charset="0"/>
                <a:ea typeface="Calibri" panose="020F0502020204030204" pitchFamily="34" charset="0"/>
                <a:cs typeface="Calibri" panose="020F0502020204030204" pitchFamily="34" charset="0"/>
              </a:rPr>
              <a:t>The weather forecast says there is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no rain </a:t>
            </a:r>
            <a:r>
              <a:rPr lang="en-US" altLang="zh-CN" sz="2800" i="1" dirty="0">
                <a:latin typeface="Calibri" panose="020F0502020204030204" pitchFamily="34" charset="0"/>
                <a:ea typeface="Calibri" panose="020F0502020204030204" pitchFamily="34" charset="0"/>
                <a:cs typeface="Calibri" panose="020F0502020204030204" pitchFamily="34" charset="0"/>
              </a:rPr>
              <a:t>today.</a:t>
            </a:r>
          </a:p>
          <a:p>
            <a:pPr algn="just">
              <a:lnSpc>
                <a:spcPct val="120000"/>
              </a:lnSpc>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δ: </a:t>
            </a:r>
            <a:r>
              <a:rPr lang="en-US" altLang="zh-CN" sz="2800" i="1" dirty="0">
                <a:latin typeface="Calibri" panose="020F0502020204030204" pitchFamily="34" charset="0"/>
                <a:ea typeface="Calibri" panose="020F0502020204030204" pitchFamily="34" charset="0"/>
                <a:cs typeface="Calibri" panose="020F0502020204030204" pitchFamily="34" charset="0"/>
              </a:rPr>
              <a:t>Playing football will be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fun and refreshing.</a:t>
            </a:r>
          </a:p>
        </p:txBody>
      </p:sp>
      <p:pic>
        <p:nvPicPr>
          <p:cNvPr id="5" name="Picture 4">
            <a:extLst>
              <a:ext uri="{FF2B5EF4-FFF2-40B4-BE49-F238E27FC236}">
                <a16:creationId xmlns:a16="http://schemas.microsoft.com/office/drawing/2014/main" id="{5D753B6F-BA21-B7FF-CB6F-12F88604BC7F}"/>
              </a:ext>
            </a:extLst>
          </p:cNvPr>
          <p:cNvPicPr>
            <a:picLocks noChangeAspect="1"/>
          </p:cNvPicPr>
          <p:nvPr/>
        </p:nvPicPr>
        <p:blipFill>
          <a:blip r:embed="rId3"/>
          <a:srcRect b="40789"/>
          <a:stretch/>
        </p:blipFill>
        <p:spPr>
          <a:xfrm>
            <a:off x="868496" y="1124224"/>
            <a:ext cx="8772525" cy="1545336"/>
          </a:xfrm>
          <a:prstGeom prst="rect">
            <a:avLst/>
          </a:prstGeom>
        </p:spPr>
      </p:pic>
      <p:sp>
        <p:nvSpPr>
          <p:cNvPr id="6" name="Slide Number Placeholder 5">
            <a:extLst>
              <a:ext uri="{FF2B5EF4-FFF2-40B4-BE49-F238E27FC236}">
                <a16:creationId xmlns:a16="http://schemas.microsoft.com/office/drawing/2014/main" id="{E0A474D0-31B0-4972-5121-5FC42F1CD4D3}"/>
              </a:ext>
            </a:extLst>
          </p:cNvPr>
          <p:cNvSpPr>
            <a:spLocks noGrp="1"/>
          </p:cNvSpPr>
          <p:nvPr>
            <p:ph type="sldNum" sz="quarter" idx="12"/>
          </p:nvPr>
        </p:nvSpPr>
        <p:spPr/>
        <p:txBody>
          <a:bodyPr/>
          <a:lstStyle/>
          <a:p>
            <a:fld id="{CBA53E11-492D-48B3-9F9B-09541CA2A39A}" type="slidenum">
              <a:rPr lang="en-GB" smtClean="0"/>
              <a:t>4</a:t>
            </a:fld>
            <a:endParaRPr lang="en-GB"/>
          </a:p>
        </p:txBody>
      </p:sp>
    </p:spTree>
    <p:extLst>
      <p:ext uri="{BB962C8B-B14F-4D97-AF65-F5344CB8AC3E}">
        <p14:creationId xmlns:p14="http://schemas.microsoft.com/office/powerpoint/2010/main" val="222432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C82F2E0-C9EF-C43C-1E0B-2DC62EC28A7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696C5A8-7E48-5EC9-C0AF-0755E336E476}"/>
              </a:ext>
            </a:extLst>
          </p:cNvPr>
          <p:cNvSpPr txBox="1">
            <a:spLocks/>
          </p:cNvSpPr>
          <p:nvPr/>
        </p:nvSpPr>
        <p:spPr>
          <a:xfrm>
            <a:off x="481934" y="659344"/>
            <a:ext cx="11541125" cy="556601"/>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CE-</a:t>
            </a:r>
            <a:r>
              <a:rPr lang="en-GB" sz="4400" dirty="0" err="1">
                <a:latin typeface="Calibri" panose="020F0502020204030204" pitchFamily="34" charset="0"/>
                <a:ea typeface="Calibri" panose="020F0502020204030204" pitchFamily="34" charset="0"/>
                <a:cs typeface="Calibri" panose="020F0502020204030204" pitchFamily="34" charset="0"/>
              </a:rPr>
              <a:t>QArg</a:t>
            </a:r>
            <a:r>
              <a:rPr lang="en-GB" sz="4400" dirty="0">
                <a:latin typeface="Calibri" panose="020F0502020204030204" pitchFamily="34" charset="0"/>
                <a:ea typeface="Calibri" panose="020F0502020204030204" pitchFamily="34" charset="0"/>
                <a:cs typeface="Calibri" panose="020F0502020204030204" pitchFamily="34" charset="0"/>
              </a:rPr>
              <a:t> Algorithm</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12" name="Subtitle 3">
            <a:extLst>
              <a:ext uri="{FF2B5EF4-FFF2-40B4-BE49-F238E27FC236}">
                <a16:creationId xmlns:a16="http://schemas.microsoft.com/office/drawing/2014/main" id="{52A7B1AE-A839-1171-97F8-E9B8E575934D}"/>
              </a:ext>
            </a:extLst>
          </p:cNvPr>
          <p:cNvSpPr txBox="1">
            <a:spLocks/>
          </p:cNvSpPr>
          <p:nvPr/>
        </p:nvSpPr>
        <p:spPr>
          <a:xfrm>
            <a:off x="943335" y="1739131"/>
            <a:ext cx="10618321" cy="96912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altLang="zh-CN" sz="3200" dirty="0">
                <a:latin typeface="Calibri" panose="020F0502020204030204" pitchFamily="34" charset="0"/>
                <a:ea typeface="Calibri" panose="020F0502020204030204" pitchFamily="34" charset="0"/>
                <a:cs typeface="Calibri" panose="020F0502020204030204" pitchFamily="34" charset="0"/>
              </a:rPr>
              <a:t>An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iterative</a:t>
            </a:r>
            <a:r>
              <a:rPr lang="en-GB" altLang="zh-CN" sz="3200" dirty="0">
                <a:latin typeface="Calibri" panose="020F0502020204030204" pitchFamily="34" charset="0"/>
                <a:ea typeface="Calibri" panose="020F0502020204030204" pitchFamily="34" charset="0"/>
                <a:cs typeface="Calibri" panose="020F0502020204030204" pitchFamily="34" charset="0"/>
              </a:rPr>
              <a:t> algorithm to identify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valid</a:t>
            </a:r>
            <a:r>
              <a:rPr lang="en-GB" altLang="zh-CN" sz="3200" dirty="0">
                <a:latin typeface="Calibri" panose="020F0502020204030204" pitchFamily="34" charset="0"/>
                <a:ea typeface="Calibri" panose="020F0502020204030204" pitchFamily="34" charset="0"/>
                <a:cs typeface="Calibri" panose="020F0502020204030204" pitchFamily="34" charset="0"/>
              </a:rPr>
              <a:t> and </a:t>
            </a:r>
            <a:r>
              <a:rPr lang="en-GB"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cost-effective</a:t>
            </a:r>
            <a:r>
              <a:rPr lang="en-GB" altLang="zh-CN" sz="3200" dirty="0">
                <a:latin typeface="Calibri" panose="020F0502020204030204" pitchFamily="34" charset="0"/>
                <a:ea typeface="Calibri" panose="020F0502020204030204" pitchFamily="34" charset="0"/>
                <a:cs typeface="Calibri" panose="020F0502020204030204" pitchFamily="34" charset="0"/>
              </a:rPr>
              <a:t> CEs.</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CBF1532E-E5BD-EF33-B100-7528F256115F}"/>
              </a:ext>
            </a:extLst>
          </p:cNvPr>
          <p:cNvGrpSpPr/>
          <p:nvPr/>
        </p:nvGrpSpPr>
        <p:grpSpPr>
          <a:xfrm>
            <a:off x="4703227" y="3106756"/>
            <a:ext cx="3098535" cy="3091900"/>
            <a:chOff x="4546730" y="3429000"/>
            <a:chExt cx="3098535" cy="3091900"/>
          </a:xfrm>
        </p:grpSpPr>
        <p:pic>
          <p:nvPicPr>
            <p:cNvPr id="18" name="Picture 17">
              <a:extLst>
                <a:ext uri="{FF2B5EF4-FFF2-40B4-BE49-F238E27FC236}">
                  <a16:creationId xmlns:a16="http://schemas.microsoft.com/office/drawing/2014/main" id="{B31EEF9B-82E3-BEE4-8EE6-8D4FBDFFAA90}"/>
                </a:ext>
              </a:extLst>
            </p:cNvPr>
            <p:cNvPicPr>
              <a:picLocks noChangeAspect="1"/>
            </p:cNvPicPr>
            <p:nvPr/>
          </p:nvPicPr>
          <p:blipFill>
            <a:blip r:embed="rId3"/>
            <a:stretch>
              <a:fillRect/>
            </a:stretch>
          </p:blipFill>
          <p:spPr>
            <a:xfrm>
              <a:off x="4546730" y="3429000"/>
              <a:ext cx="3098535" cy="309190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2C63EE4-5172-68B5-EA90-8676AA938EC5}"/>
                    </a:ext>
                  </a:extLst>
                </p:cNvPr>
                <p:cNvSpPr txBox="1"/>
                <p:nvPr/>
              </p:nvSpPr>
              <p:spPr>
                <a:xfrm>
                  <a:off x="5673583" y="3482008"/>
                  <a:ext cx="1656104" cy="461665"/>
                </a:xfrm>
                <a:prstGeom prst="rect">
                  <a:avLst/>
                </a:prstGeom>
                <a:noFill/>
              </p:spPr>
              <p:txBody>
                <a:bodyPr wrap="square">
                  <a:spAutoFit/>
                </a:bodyPr>
                <a:lstStyle/>
                <a:p>
                  <a:pPr algn="ct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𝜎</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𝛼</m:t>
                          </m:r>
                        </m:e>
                      </m:d>
                      <m:r>
                        <a:rPr lang="en-GB" sz="2400" b="0" i="1" smtClean="0">
                          <a:solidFill>
                            <a:schemeClr val="tx1"/>
                          </a:solidFill>
                          <a:latin typeface="Cambria Math" panose="02040503050406030204" pitchFamily="18" charset="0"/>
                          <a:ea typeface="Cambria Math" panose="02040503050406030204" pitchFamily="18" charset="0"/>
                        </a:rPr>
                        <m:t>&lt;0.5</m:t>
                      </m:r>
                    </m:oMath>
                  </a14:m>
                  <a:r>
                    <a:rPr lang="en-GB" sz="2400" b="0" i="1" dirty="0">
                      <a:solidFill>
                        <a:schemeClr val="tx1"/>
                      </a:solidFill>
                      <a:latin typeface="Calibri" panose="020F0502020204030204" pitchFamily="34" charset="0"/>
                      <a:ea typeface="Cambria Math" panose="02040503050406030204" pitchFamily="18" charset="0"/>
                    </a:rPr>
                    <a:t> </a:t>
                  </a:r>
                  <a:endParaRPr lang="en-US" sz="2400" dirty="0"/>
                </a:p>
              </p:txBody>
            </p:sp>
          </mc:Choice>
          <mc:Fallback xmlns="">
            <p:sp>
              <p:nvSpPr>
                <p:cNvPr id="19" name="TextBox 18">
                  <a:extLst>
                    <a:ext uri="{FF2B5EF4-FFF2-40B4-BE49-F238E27FC236}">
                      <a16:creationId xmlns:a16="http://schemas.microsoft.com/office/drawing/2014/main" id="{22C63EE4-5172-68B5-EA90-8676AA938EC5}"/>
                    </a:ext>
                  </a:extLst>
                </p:cNvPr>
                <p:cNvSpPr txBox="1">
                  <a:spLocks noRot="1" noChangeAspect="1" noMove="1" noResize="1" noEditPoints="1" noAdjustHandles="1" noChangeArrowheads="1" noChangeShapeType="1" noTextEdit="1"/>
                </p:cNvSpPr>
                <p:nvPr/>
              </p:nvSpPr>
              <p:spPr>
                <a:xfrm>
                  <a:off x="5673583" y="3482008"/>
                  <a:ext cx="1656104" cy="461665"/>
                </a:xfrm>
                <a:prstGeom prst="rect">
                  <a:avLst/>
                </a:prstGeom>
                <a:blipFill>
                  <a:blip r:embed="rId4"/>
                  <a:stretch>
                    <a:fillRect r="-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E23A887-63B4-2ED2-8A3C-74030143A476}"/>
                    </a:ext>
                  </a:extLst>
                </p:cNvPr>
                <p:cNvSpPr txBox="1"/>
                <p:nvPr/>
              </p:nvSpPr>
              <p:spPr>
                <a:xfrm>
                  <a:off x="5968732" y="6006227"/>
                  <a:ext cx="1676533" cy="461665"/>
                </a:xfrm>
                <a:prstGeom prst="rect">
                  <a:avLst/>
                </a:prstGeom>
                <a:noFill/>
              </p:spPr>
              <p:txBody>
                <a:bodyPr wrap="square">
                  <a:spAutoFit/>
                </a:bodyPr>
                <a:lstStyle/>
                <a:p>
                  <a:pPr algn="ct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𝜎</m:t>
                      </m:r>
                      <m:d>
                        <m:dPr>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𝛼</m:t>
                          </m:r>
                        </m:e>
                      </m:d>
                      <m:r>
                        <a:rPr lang="en-GB" sz="2400" i="1">
                          <a:latin typeface="Cambria Math" panose="02040503050406030204" pitchFamily="18" charset="0"/>
                          <a:ea typeface="Cambria Math" panose="02040503050406030204" pitchFamily="18" charset="0"/>
                        </a:rPr>
                        <m:t>≥0.5</m:t>
                      </m:r>
                    </m:oMath>
                  </a14:m>
                  <a:r>
                    <a:rPr lang="en-GB" sz="2400" i="1" dirty="0">
                      <a:latin typeface="Calibri" panose="020F0502020204030204" pitchFamily="34" charset="0"/>
                      <a:ea typeface="Cambria Math" panose="02040503050406030204" pitchFamily="18" charset="0"/>
                    </a:rPr>
                    <a:t> </a:t>
                  </a:r>
                  <a:endParaRPr lang="en-US" sz="2400" dirty="0"/>
                </a:p>
              </p:txBody>
            </p:sp>
          </mc:Choice>
          <mc:Fallback xmlns="">
            <p:sp>
              <p:nvSpPr>
                <p:cNvPr id="20" name="TextBox 19">
                  <a:extLst>
                    <a:ext uri="{FF2B5EF4-FFF2-40B4-BE49-F238E27FC236}">
                      <a16:creationId xmlns:a16="http://schemas.microsoft.com/office/drawing/2014/main" id="{4E23A887-63B4-2ED2-8A3C-74030143A476}"/>
                    </a:ext>
                  </a:extLst>
                </p:cNvPr>
                <p:cNvSpPr txBox="1">
                  <a:spLocks noRot="1" noChangeAspect="1" noMove="1" noResize="1" noEditPoints="1" noAdjustHandles="1" noChangeArrowheads="1" noChangeShapeType="1" noTextEdit="1"/>
                </p:cNvSpPr>
                <p:nvPr/>
              </p:nvSpPr>
              <p:spPr>
                <a:xfrm>
                  <a:off x="5968732" y="6006227"/>
                  <a:ext cx="1676533" cy="461665"/>
                </a:xfrm>
                <a:prstGeom prst="rect">
                  <a:avLst/>
                </a:prstGeom>
                <a:blipFill>
                  <a:blip r:embed="rId5"/>
                  <a:stretch>
                    <a:fillRect/>
                  </a:stretch>
                </a:blipFill>
              </p:spPr>
              <p:txBody>
                <a:bodyPr/>
                <a:lstStyle/>
                <a:p>
                  <a:r>
                    <a:rPr lang="en-US">
                      <a:noFill/>
                    </a:rPr>
                    <a:t> </a:t>
                  </a:r>
                </a:p>
              </p:txBody>
            </p:sp>
          </mc:Fallback>
        </mc:AlternateContent>
      </p:grpSp>
      <p:sp>
        <p:nvSpPr>
          <p:cNvPr id="2" name="Subtitle 3">
            <a:extLst>
              <a:ext uri="{FF2B5EF4-FFF2-40B4-BE49-F238E27FC236}">
                <a16:creationId xmlns:a16="http://schemas.microsoft.com/office/drawing/2014/main" id="{E1C92729-4DD3-EF7A-2AB0-6A1232407D6A}"/>
              </a:ext>
            </a:extLst>
          </p:cNvPr>
          <p:cNvSpPr txBox="1">
            <a:spLocks/>
          </p:cNvSpPr>
          <p:nvPr/>
        </p:nvSpPr>
        <p:spPr>
          <a:xfrm>
            <a:off x="943335" y="2459874"/>
            <a:ext cx="10618321" cy="96912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altLang="zh-CN" sz="3200" dirty="0">
                <a:latin typeface="Calibri" panose="020F0502020204030204" pitchFamily="34" charset="0"/>
                <a:ea typeface="Calibri" panose="020F0502020204030204" pitchFamily="34" charset="0"/>
                <a:cs typeface="Calibri" panose="020F0502020204030204" pitchFamily="34" charset="0"/>
              </a:rPr>
              <a:t>Valid</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F34F9E01-E733-168C-DEB7-5AD26084ED65}"/>
              </a:ext>
            </a:extLst>
          </p:cNvPr>
          <p:cNvSpPr txBox="1">
            <a:spLocks/>
          </p:cNvSpPr>
          <p:nvPr/>
        </p:nvSpPr>
        <p:spPr>
          <a:xfrm>
            <a:off x="943333" y="3278499"/>
            <a:ext cx="10618321" cy="96912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sz="3200" dirty="0">
                <a:latin typeface="Calibri" panose="020F0502020204030204" pitchFamily="34" charset="0"/>
                <a:ea typeface="Calibri" panose="020F0502020204030204" pitchFamily="34" charset="0"/>
                <a:cs typeface="Calibri" panose="020F0502020204030204" pitchFamily="34" charset="0"/>
              </a:rPr>
              <a:t>Cost-effective</a:t>
            </a:r>
          </a:p>
        </p:txBody>
      </p:sp>
      <p:sp>
        <p:nvSpPr>
          <p:cNvPr id="4" name="Subtitle 3">
            <a:extLst>
              <a:ext uri="{FF2B5EF4-FFF2-40B4-BE49-F238E27FC236}">
                <a16:creationId xmlns:a16="http://schemas.microsoft.com/office/drawing/2014/main" id="{B3AAD50F-EA05-9592-5BFC-B0DA1B8AF888}"/>
              </a:ext>
            </a:extLst>
          </p:cNvPr>
          <p:cNvSpPr txBox="1">
            <a:spLocks/>
          </p:cNvSpPr>
          <p:nvPr/>
        </p:nvSpPr>
        <p:spPr>
          <a:xfrm>
            <a:off x="943333" y="4113352"/>
            <a:ext cx="10618321" cy="96912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GB" sz="3200" dirty="0">
                <a:latin typeface="Calibri" panose="020F0502020204030204" pitchFamily="34" charset="0"/>
                <a:ea typeface="Calibri" panose="020F0502020204030204" pitchFamily="34" charset="0"/>
                <a:cs typeface="Calibri" panose="020F0502020204030204" pitchFamily="34" charset="0"/>
              </a:rPr>
              <a:t>Iterative</a:t>
            </a:r>
          </a:p>
        </p:txBody>
      </p:sp>
      <p:sp>
        <p:nvSpPr>
          <p:cNvPr id="5" name="Slide Number Placeholder 4">
            <a:extLst>
              <a:ext uri="{FF2B5EF4-FFF2-40B4-BE49-F238E27FC236}">
                <a16:creationId xmlns:a16="http://schemas.microsoft.com/office/drawing/2014/main" id="{BA1160E9-4C83-C9BA-8869-00F15D1DB503}"/>
              </a:ext>
            </a:extLst>
          </p:cNvPr>
          <p:cNvSpPr>
            <a:spLocks noGrp="1"/>
          </p:cNvSpPr>
          <p:nvPr>
            <p:ph type="sldNum" sz="quarter" idx="12"/>
          </p:nvPr>
        </p:nvSpPr>
        <p:spPr/>
        <p:txBody>
          <a:bodyPr/>
          <a:lstStyle/>
          <a:p>
            <a:fld id="{CBA53E11-492D-48B3-9F9B-09541CA2A39A}" type="slidenum">
              <a:rPr lang="en-GB" smtClean="0"/>
              <a:t>40</a:t>
            </a:fld>
            <a:endParaRPr lang="en-GB"/>
          </a:p>
        </p:txBody>
      </p:sp>
      <p:sp>
        <p:nvSpPr>
          <p:cNvPr id="6" name="TextBox 5">
            <a:extLst>
              <a:ext uri="{FF2B5EF4-FFF2-40B4-BE49-F238E27FC236}">
                <a16:creationId xmlns:a16="http://schemas.microsoft.com/office/drawing/2014/main" id="{273AC787-C6BA-C9D3-2615-D569C1A9F0B7}"/>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3966266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7CDA190-1E7E-A398-8E6F-E14EE47DE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399AE-A6A4-8AA7-1BB9-C9F05C6571E7}"/>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Counterfactual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321F5FF-D235-D6F4-0A45-0E2BA9D330FA}"/>
              </a:ext>
            </a:extLst>
          </p:cNvPr>
          <p:cNvPicPr>
            <a:picLocks noChangeAspect="1"/>
          </p:cNvPicPr>
          <p:nvPr/>
        </p:nvPicPr>
        <p:blipFill>
          <a:blip r:embed="rId3"/>
          <a:stretch>
            <a:fillRect/>
          </a:stretch>
        </p:blipFill>
        <p:spPr>
          <a:xfrm>
            <a:off x="2090737" y="2157412"/>
            <a:ext cx="8010525" cy="2543175"/>
          </a:xfrm>
          <a:prstGeom prst="rect">
            <a:avLst/>
          </a:prstGeom>
        </p:spPr>
      </p:pic>
      <p:pic>
        <p:nvPicPr>
          <p:cNvPr id="17" name="Picture 16">
            <a:extLst>
              <a:ext uri="{FF2B5EF4-FFF2-40B4-BE49-F238E27FC236}">
                <a16:creationId xmlns:a16="http://schemas.microsoft.com/office/drawing/2014/main" id="{9D3D96CD-7452-82BD-D924-9131D03D94A5}"/>
              </a:ext>
            </a:extLst>
          </p:cNvPr>
          <p:cNvPicPr>
            <a:picLocks noChangeAspect="1"/>
          </p:cNvPicPr>
          <p:nvPr/>
        </p:nvPicPr>
        <p:blipFill>
          <a:blip r:embed="rId4"/>
          <a:stretch>
            <a:fillRect/>
          </a:stretch>
        </p:blipFill>
        <p:spPr>
          <a:xfrm>
            <a:off x="2109787" y="2157412"/>
            <a:ext cx="7991475" cy="2524125"/>
          </a:xfrm>
          <a:prstGeom prst="rect">
            <a:avLst/>
          </a:prstGeom>
        </p:spPr>
      </p:pic>
      <p:sp>
        <p:nvSpPr>
          <p:cNvPr id="3" name="Slide Number Placeholder 2">
            <a:extLst>
              <a:ext uri="{FF2B5EF4-FFF2-40B4-BE49-F238E27FC236}">
                <a16:creationId xmlns:a16="http://schemas.microsoft.com/office/drawing/2014/main" id="{625CD04B-03F4-A721-B464-20D9B550D38E}"/>
              </a:ext>
            </a:extLst>
          </p:cNvPr>
          <p:cNvSpPr>
            <a:spLocks noGrp="1"/>
          </p:cNvSpPr>
          <p:nvPr>
            <p:ph type="sldNum" sz="quarter" idx="12"/>
          </p:nvPr>
        </p:nvSpPr>
        <p:spPr/>
        <p:txBody>
          <a:bodyPr/>
          <a:lstStyle/>
          <a:p>
            <a:fld id="{CBA53E11-492D-48B3-9F9B-09541CA2A39A}" type="slidenum">
              <a:rPr lang="en-GB" smtClean="0"/>
              <a:t>41</a:t>
            </a:fld>
            <a:endParaRPr lang="en-GB"/>
          </a:p>
        </p:txBody>
      </p:sp>
      <p:sp>
        <p:nvSpPr>
          <p:cNvPr id="4" name="TextBox 3">
            <a:extLst>
              <a:ext uri="{FF2B5EF4-FFF2-40B4-BE49-F238E27FC236}">
                <a16:creationId xmlns:a16="http://schemas.microsoft.com/office/drawing/2014/main" id="{FDA95C8D-707C-A746-6724-ECC555EBF04F}"/>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105202653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80D69F-2EF1-6FE3-4532-AE3951705BF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AABBF2-A7A6-3615-9A44-444CFEE2FB26}"/>
              </a:ext>
            </a:extLst>
          </p:cNvPr>
          <p:cNvPicPr>
            <a:picLocks noChangeAspect="1"/>
          </p:cNvPicPr>
          <p:nvPr/>
        </p:nvPicPr>
        <p:blipFill>
          <a:blip r:embed="rId3"/>
          <a:stretch>
            <a:fillRect/>
          </a:stretch>
        </p:blipFill>
        <p:spPr>
          <a:xfrm>
            <a:off x="2100262" y="3771900"/>
            <a:ext cx="8010525" cy="2543175"/>
          </a:xfrm>
          <a:prstGeom prst="rect">
            <a:avLst/>
          </a:prstGeom>
        </p:spPr>
      </p:pic>
      <p:sp>
        <p:nvSpPr>
          <p:cNvPr id="2" name="Title 1">
            <a:extLst>
              <a:ext uri="{FF2B5EF4-FFF2-40B4-BE49-F238E27FC236}">
                <a16:creationId xmlns:a16="http://schemas.microsoft.com/office/drawing/2014/main" id="{AA92D450-DE25-BBD6-0307-26444A9FD273}"/>
              </a:ext>
            </a:extLst>
          </p:cNvPr>
          <p:cNvSpPr>
            <a:spLocks noGrp="1"/>
          </p:cNvSpPr>
          <p:nvPr>
            <p:ph type="title"/>
          </p:nvPr>
        </p:nvSpPr>
        <p:spPr>
          <a:xfrm>
            <a:off x="325438" y="251619"/>
            <a:ext cx="11541125" cy="378619"/>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Counterfactual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2074857-DFC0-A023-677F-53C148A706A9}"/>
              </a:ext>
            </a:extLst>
          </p:cNvPr>
          <p:cNvPicPr>
            <a:picLocks noChangeAspect="1"/>
          </p:cNvPicPr>
          <p:nvPr/>
        </p:nvPicPr>
        <p:blipFill>
          <a:blip r:embed="rId4"/>
          <a:stretch>
            <a:fillRect/>
          </a:stretch>
        </p:blipFill>
        <p:spPr>
          <a:xfrm>
            <a:off x="2100262" y="1052510"/>
            <a:ext cx="7991475" cy="2524125"/>
          </a:xfrm>
          <a:prstGeom prst="rect">
            <a:avLst/>
          </a:prstGeom>
        </p:spPr>
      </p:pic>
      <p:sp>
        <p:nvSpPr>
          <p:cNvPr id="3" name="Slide Number Placeholder 2">
            <a:extLst>
              <a:ext uri="{FF2B5EF4-FFF2-40B4-BE49-F238E27FC236}">
                <a16:creationId xmlns:a16="http://schemas.microsoft.com/office/drawing/2014/main" id="{3116217D-B64F-74CF-3041-C716CBEEEDC0}"/>
              </a:ext>
            </a:extLst>
          </p:cNvPr>
          <p:cNvSpPr>
            <a:spLocks noGrp="1"/>
          </p:cNvSpPr>
          <p:nvPr>
            <p:ph type="sldNum" sz="quarter" idx="12"/>
          </p:nvPr>
        </p:nvSpPr>
        <p:spPr/>
        <p:txBody>
          <a:bodyPr/>
          <a:lstStyle/>
          <a:p>
            <a:fld id="{CBA53E11-492D-48B3-9F9B-09541CA2A39A}" type="slidenum">
              <a:rPr lang="en-GB" smtClean="0"/>
              <a:t>42</a:t>
            </a:fld>
            <a:endParaRPr lang="en-GB"/>
          </a:p>
        </p:txBody>
      </p:sp>
      <p:sp>
        <p:nvSpPr>
          <p:cNvPr id="4" name="TextBox 3">
            <a:extLst>
              <a:ext uri="{FF2B5EF4-FFF2-40B4-BE49-F238E27FC236}">
                <a16:creationId xmlns:a16="http://schemas.microsoft.com/office/drawing/2014/main" id="{B3C31FCE-1F53-F305-A75A-D329C5222C74}"/>
              </a:ext>
            </a:extLst>
          </p:cNvPr>
          <p:cNvSpPr txBox="1"/>
          <p:nvPr/>
        </p:nvSpPr>
        <p:spPr>
          <a:xfrm>
            <a:off x="100552" y="6601092"/>
            <a:ext cx="11990894" cy="372942"/>
          </a:xfrm>
          <a:prstGeom prst="rect">
            <a:avLst/>
          </a:prstGeom>
          <a:noFill/>
        </p:spPr>
        <p:txBody>
          <a:bodyPr wrap="square" lIns="0" tIns="0" rIns="0" bIns="0" rtlCol="0">
            <a:noAutofit/>
          </a:bodyPr>
          <a:lstStyle/>
          <a:p>
            <a:pPr>
              <a:lnSpc>
                <a:spcPct val="105000"/>
              </a:lnSpc>
            </a:pPr>
            <a:r>
              <a:rPr lang="en-US" sz="1600" dirty="0">
                <a:solidFill>
                  <a:srgbClr val="0000CD"/>
                </a:solidFill>
              </a:rPr>
              <a:t>CE-</a:t>
            </a:r>
            <a:r>
              <a:rPr lang="en-US" sz="1600" dirty="0" err="1">
                <a:solidFill>
                  <a:srgbClr val="0000CD"/>
                </a:solidFill>
              </a:rPr>
              <a:t>QArg</a:t>
            </a:r>
            <a:r>
              <a:rPr lang="en-US" sz="1600" dirty="0">
                <a:solidFill>
                  <a:srgbClr val="0000CD"/>
                </a:solidFill>
              </a:rPr>
              <a:t>: Counterfactual Explanations for Quantitative Bipolar Argumentation Frameworks. X. Yin, N. Potyka, F. Toni. KR, 2024.</a:t>
            </a:r>
          </a:p>
        </p:txBody>
      </p:sp>
    </p:spTree>
    <p:extLst>
      <p:ext uri="{BB962C8B-B14F-4D97-AF65-F5344CB8AC3E}">
        <p14:creationId xmlns:p14="http://schemas.microsoft.com/office/powerpoint/2010/main" val="59903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ADFBA-6801-47C3-AF5D-36295EEF9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8D363-2EBA-A2C9-1B60-53B9B80929E8}"/>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A Case Stud</a:t>
            </a:r>
            <a:r>
              <a:rPr lang="en-US" altLang="zh-CN" sz="4400" dirty="0">
                <a:latin typeface="Calibri" panose="020F0502020204030204" pitchFamily="34" charset="0"/>
                <a:ea typeface="Calibri" panose="020F0502020204030204" pitchFamily="34" charset="0"/>
                <a:cs typeface="Calibri" panose="020F0502020204030204" pitchFamily="34" charset="0"/>
              </a:rPr>
              <a:t>y</a:t>
            </a:r>
            <a:r>
              <a:rPr lang="en-GB" sz="4400" dirty="0">
                <a:latin typeface="Calibri" panose="020F0502020204030204" pitchFamily="34" charset="0"/>
                <a:ea typeface="Calibri" panose="020F0502020204030204" pitchFamily="34" charset="0"/>
                <a:cs typeface="Calibri" panose="020F0502020204030204" pitchFamily="34" charset="0"/>
              </a:rPr>
              <a:t>: Fake News Detection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Subtitle 3">
                <a:extLst>
                  <a:ext uri="{FF2B5EF4-FFF2-40B4-BE49-F238E27FC236}">
                    <a16:creationId xmlns:a16="http://schemas.microsoft.com/office/drawing/2014/main" id="{3C62DA76-33C2-D7A3-96EA-9A229E9D2C12}"/>
                  </a:ext>
                </a:extLst>
              </p:cNvPr>
              <p:cNvSpPr txBox="1">
                <a:spLocks/>
              </p:cNvSpPr>
              <p:nvPr/>
            </p:nvSpPr>
            <p:spPr>
              <a:xfrm>
                <a:off x="819796" y="4306529"/>
                <a:ext cx="11046767" cy="211639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Background: </a:t>
                </a:r>
                <a:r>
                  <a:rPr lang="en-GB" altLang="zh-CN" sz="2800" dirty="0">
                    <a:latin typeface="Calibri" panose="020F0502020204030204" pitchFamily="34" charset="0"/>
                    <a:ea typeface="Calibri" panose="020F0502020204030204" pitchFamily="34" charset="0"/>
                    <a:cs typeface="Calibri" panose="020F0502020204030204" pitchFamily="34" charset="0"/>
                  </a:rPr>
                  <a:t>Neema et al. used QBAFs to detect the veracity of news.</a:t>
                </a:r>
              </a:p>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Example: </a:t>
                </a:r>
                <a:r>
                  <a:rPr lang="en-GB" altLang="zh-CN" sz="2800" dirty="0">
                    <a:latin typeface="Calibri" panose="020F0502020204030204" pitchFamily="34" charset="0"/>
                    <a:ea typeface="Calibri" panose="020F0502020204030204" pitchFamily="34" charset="0"/>
                    <a:cs typeface="Calibri" panose="020F0502020204030204" pitchFamily="34" charset="0"/>
                  </a:rPr>
                  <a:t>A: source tweet; B, C, D: replies.</a:t>
                </a:r>
              </a:p>
              <a:p>
                <a:pPr marL="457200" indent="-457200">
                  <a:lnSpc>
                    <a:spcPct val="150000"/>
                  </a:lnSpc>
                  <a:buFont typeface="Arial" panose="020B0604020202020204" pitchFamily="34" charset="0"/>
                  <a:buChar char="•"/>
                </a:pP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Result: </a:t>
                </a:r>
                <a:r>
                  <a:rPr lang="en-GB" altLang="zh-CN" sz="2800" dirty="0">
                    <a:latin typeface="Calibri" panose="020F0502020204030204" pitchFamily="34" charset="0"/>
                    <a:ea typeface="Calibri" panose="020F0502020204030204" pitchFamily="34" charset="0"/>
                    <a:cs typeface="Calibri" panose="020F0502020204030204" pitchFamily="34" charset="0"/>
                  </a:rPr>
                  <a:t>A is a </a:t>
                </a:r>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real news</a:t>
                </a:r>
                <a:r>
                  <a:rPr lang="en-GB" altLang="zh-CN" sz="2800" dirty="0">
                    <a:latin typeface="Calibri" panose="020F0502020204030204" pitchFamily="34" charset="0"/>
                    <a:ea typeface="Calibri" panose="020F0502020204030204" pitchFamily="34" charset="0"/>
                    <a:cs typeface="Calibri" panose="020F0502020204030204" pitchFamily="34" charset="0"/>
                  </a:rPr>
                  <a:t> because </a:t>
                </a:r>
                <a14:m>
                  <m:oMath xmlns:m="http://schemas.openxmlformats.org/officeDocument/2006/math">
                    <m:r>
                      <m:rPr>
                        <m:sty m:val="p"/>
                      </m:rPr>
                      <a:rPr lang="el-GR" altLang="zh-CN" sz="280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σ</m:t>
                    </m:r>
                    <m:d>
                      <m:dPr>
                        <m:ctrlPr>
                          <a:rPr lang="en-GB" altLang="zh-CN" sz="28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ctrlPr>
                      </m:dPr>
                      <m:e>
                        <m:r>
                          <a:rPr lang="en-GB" altLang="zh-CN" sz="28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𝐴</m:t>
                        </m:r>
                      </m:e>
                    </m:d>
                    <m:r>
                      <a:rPr lang="en-GB" altLang="zh-CN" sz="2800" b="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r>
                      <a:rPr lang="en-GB" altLang="zh-CN" sz="2800" i="1" dirty="0" smtClean="0">
                        <a:solidFill>
                          <a:srgbClr val="C00000"/>
                        </a:solidFill>
                        <a:latin typeface="Cambria Math" panose="02040503050406030204" pitchFamily="18" charset="0"/>
                        <a:ea typeface="Calibri" panose="020F0502020204030204" pitchFamily="34" charset="0"/>
                        <a:cs typeface="Calibri" panose="020F0502020204030204" pitchFamily="34" charset="0"/>
                      </a:rPr>
                      <m:t>0.59&gt;0.5</m:t>
                    </m:r>
                  </m:oMath>
                </a14:m>
                <a:r>
                  <a:rPr lang="en-GB" altLang="zh-CN" sz="2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altLang="zh-CN" sz="2800" dirty="0">
                    <a:latin typeface="Calibri" panose="020F0502020204030204" pitchFamily="34" charset="0"/>
                    <a:ea typeface="Calibri" panose="020F0502020204030204" pitchFamily="34" charset="0"/>
                    <a:cs typeface="Calibri" panose="020F0502020204030204" pitchFamily="34" charset="0"/>
                  </a:rPr>
                  <a:t>(decision threshold).</a:t>
                </a:r>
                <a:endParaRPr lang="en-GB"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endPar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endPar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Subtitle 3">
                <a:extLst>
                  <a:ext uri="{FF2B5EF4-FFF2-40B4-BE49-F238E27FC236}">
                    <a16:creationId xmlns:a16="http://schemas.microsoft.com/office/drawing/2014/main" id="{3C62DA76-33C2-D7A3-96EA-9A229E9D2C12}"/>
                  </a:ext>
                </a:extLst>
              </p:cNvPr>
              <p:cNvSpPr txBox="1">
                <a:spLocks noRot="1" noChangeAspect="1" noMove="1" noResize="1" noEditPoints="1" noAdjustHandles="1" noChangeArrowheads="1" noChangeShapeType="1" noTextEdit="1"/>
              </p:cNvSpPr>
              <p:nvPr/>
            </p:nvSpPr>
            <p:spPr>
              <a:xfrm>
                <a:off x="819796" y="4306529"/>
                <a:ext cx="11046767" cy="2116394"/>
              </a:xfrm>
              <a:prstGeom prst="rect">
                <a:avLst/>
              </a:prstGeom>
              <a:blipFill>
                <a:blip r:embed="rId3"/>
                <a:stretch>
                  <a:fillRect l="-1820" r="-883"/>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A5CA4FA-BA16-D938-F912-98442583AB88}"/>
              </a:ext>
            </a:extLst>
          </p:cNvPr>
          <p:cNvPicPr>
            <a:picLocks noChangeAspect="1"/>
          </p:cNvPicPr>
          <p:nvPr/>
        </p:nvPicPr>
        <p:blipFill>
          <a:blip r:embed="rId4"/>
          <a:stretch>
            <a:fillRect/>
          </a:stretch>
        </p:blipFill>
        <p:spPr>
          <a:xfrm>
            <a:off x="4306491" y="1164449"/>
            <a:ext cx="3579018" cy="3193699"/>
          </a:xfrm>
          <a:prstGeom prst="rect">
            <a:avLst/>
          </a:prstGeom>
        </p:spPr>
      </p:pic>
      <p:sp>
        <p:nvSpPr>
          <p:cNvPr id="4" name="Slide Number Placeholder 3">
            <a:extLst>
              <a:ext uri="{FF2B5EF4-FFF2-40B4-BE49-F238E27FC236}">
                <a16:creationId xmlns:a16="http://schemas.microsoft.com/office/drawing/2014/main" id="{9B6EF8B5-817B-C913-9027-D3047035ADDB}"/>
              </a:ext>
            </a:extLst>
          </p:cNvPr>
          <p:cNvSpPr>
            <a:spLocks noGrp="1"/>
          </p:cNvSpPr>
          <p:nvPr>
            <p:ph type="sldNum" sz="quarter" idx="12"/>
          </p:nvPr>
        </p:nvSpPr>
        <p:spPr/>
        <p:txBody>
          <a:bodyPr/>
          <a:lstStyle/>
          <a:p>
            <a:fld id="{CBA53E11-492D-48B3-9F9B-09541CA2A39A}" type="slidenum">
              <a:rPr lang="en-GB" smtClean="0"/>
              <a:t>43</a:t>
            </a:fld>
            <a:endParaRPr lang="en-GB"/>
          </a:p>
        </p:txBody>
      </p:sp>
    </p:spTree>
    <p:extLst>
      <p:ext uri="{BB962C8B-B14F-4D97-AF65-F5344CB8AC3E}">
        <p14:creationId xmlns:p14="http://schemas.microsoft.com/office/powerpoint/2010/main" val="3121429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1B954-845B-50E4-FDC1-5D9C84347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77634-63EC-FE49-4F6C-86DE376A15F0}"/>
              </a:ext>
            </a:extLst>
          </p:cNvPr>
          <p:cNvSpPr>
            <a:spLocks noGrp="1"/>
          </p:cNvSpPr>
          <p:nvPr>
            <p:ph type="title"/>
          </p:nvPr>
        </p:nvSpPr>
        <p:spPr>
          <a:xfrm>
            <a:off x="325438" y="251619"/>
            <a:ext cx="11541125" cy="378619"/>
          </a:xfrm>
        </p:spPr>
        <p:txBody>
          <a:bodyPr/>
          <a:lstStyle/>
          <a:p>
            <a:r>
              <a:rPr lang="en-GB" sz="4400" dirty="0">
                <a:latin typeface="Calibri" panose="020F0502020204030204" pitchFamily="34" charset="0"/>
                <a:ea typeface="Calibri" panose="020F0502020204030204" pitchFamily="34" charset="0"/>
                <a:cs typeface="Calibri" panose="020F0502020204030204" pitchFamily="34" charset="0"/>
              </a:rPr>
              <a:t>A Case Stud</a:t>
            </a:r>
            <a:r>
              <a:rPr lang="en-US" altLang="zh-CN" sz="4400" dirty="0">
                <a:latin typeface="Calibri" panose="020F0502020204030204" pitchFamily="34" charset="0"/>
                <a:ea typeface="Calibri" panose="020F0502020204030204" pitchFamily="34" charset="0"/>
                <a:cs typeface="Calibri" panose="020F0502020204030204" pitchFamily="34" charset="0"/>
              </a:rPr>
              <a:t>y</a:t>
            </a:r>
            <a:r>
              <a:rPr lang="en-GB" sz="4400" dirty="0">
                <a:latin typeface="Calibri" panose="020F0502020204030204" pitchFamily="34" charset="0"/>
                <a:ea typeface="Calibri" panose="020F0502020204030204" pitchFamily="34" charset="0"/>
                <a:cs typeface="Calibri" panose="020F0502020204030204" pitchFamily="34" charset="0"/>
              </a:rPr>
              <a:t>:  Fake News Detection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6" name="Subtitle 3">
            <a:extLst>
              <a:ext uri="{FF2B5EF4-FFF2-40B4-BE49-F238E27FC236}">
                <a16:creationId xmlns:a16="http://schemas.microsoft.com/office/drawing/2014/main" id="{2AA4ED44-D358-09BD-D8FB-3F825EF6EC42}"/>
              </a:ext>
            </a:extLst>
          </p:cNvPr>
          <p:cNvSpPr txBox="1">
            <a:spLocks/>
          </p:cNvSpPr>
          <p:nvPr/>
        </p:nvSpPr>
        <p:spPr>
          <a:xfrm>
            <a:off x="819796" y="4003185"/>
            <a:ext cx="11046767" cy="260319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Qualitatively</a:t>
            </a:r>
            <a:r>
              <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 1. </a:t>
            </a:r>
            <a:r>
              <a:rPr lang="en-US" altLang="zh-CN" sz="2800" dirty="0">
                <a:latin typeface="Calibri" panose="020F0502020204030204" pitchFamily="34" charset="0"/>
                <a:ea typeface="Calibri" panose="020F0502020204030204" pitchFamily="34" charset="0"/>
                <a:cs typeface="Calibri" panose="020F0502020204030204" pitchFamily="34" charset="0"/>
              </a:rPr>
              <a:t>B, C and F have </a:t>
            </a:r>
            <a:r>
              <a:rPr lang="en-US" altLang="zh-CN" sz="2800" b="1" dirty="0">
                <a:solidFill>
                  <a:schemeClr val="accent6">
                    <a:lumMod val="90000"/>
                    <a:lumOff val="10000"/>
                  </a:schemeClr>
                </a:solidFill>
                <a:latin typeface="Calibri" panose="020F0502020204030204" pitchFamily="34" charset="0"/>
                <a:ea typeface="Calibri" panose="020F0502020204030204" pitchFamily="34" charset="0"/>
                <a:cs typeface="Calibri" panose="020F0502020204030204" pitchFamily="34" charset="0"/>
              </a:rPr>
              <a:t>positive</a:t>
            </a:r>
            <a:r>
              <a:rPr lang="en-US" altLang="zh-CN" sz="2800" dirty="0">
                <a:latin typeface="Calibri" panose="020F0502020204030204" pitchFamily="34" charset="0"/>
                <a:ea typeface="Calibri" panose="020F0502020204030204" pitchFamily="34" charset="0"/>
                <a:cs typeface="Calibri" panose="020F0502020204030204" pitchFamily="34" charset="0"/>
              </a:rPr>
              <a:t> influences on A;</a:t>
            </a:r>
          </a:p>
          <a:p>
            <a:pPr>
              <a:lnSpc>
                <a:spcPct val="120000"/>
              </a:lnSpc>
            </a:pPr>
            <a:r>
              <a:rPr lang="en-US" altLang="zh-CN" sz="2800" dirty="0">
                <a:latin typeface="Calibri" panose="020F0502020204030204" pitchFamily="34" charset="0"/>
                <a:ea typeface="Calibri" panose="020F0502020204030204" pitchFamily="34" charset="0"/>
                <a:cs typeface="Calibri" panose="020F0502020204030204" pitchFamily="34" charset="0"/>
              </a:rPr>
              <a:t>                               </a:t>
            </a: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2. </a:t>
            </a:r>
            <a:r>
              <a:rPr lang="en-US" altLang="zh-CN" sz="2800" dirty="0">
                <a:latin typeface="Calibri" panose="020F0502020204030204" pitchFamily="34" charset="0"/>
                <a:ea typeface="Calibri" panose="020F0502020204030204" pitchFamily="34" charset="0"/>
                <a:cs typeface="Calibri" panose="020F0502020204030204" pitchFamily="34" charset="0"/>
              </a:rPr>
              <a:t>D, E, G, H  have </a:t>
            </a:r>
            <a:r>
              <a:rPr lang="en-US" altLang="zh-CN"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negative</a:t>
            </a:r>
            <a:r>
              <a:rPr lang="en-US" altLang="zh-CN" sz="2800" dirty="0">
                <a:latin typeface="Calibri" panose="020F0502020204030204" pitchFamily="34" charset="0"/>
                <a:ea typeface="Calibri" panose="020F0502020204030204" pitchFamily="34" charset="0"/>
                <a:cs typeface="Calibri" panose="020F0502020204030204" pitchFamily="34" charset="0"/>
              </a:rPr>
              <a:t> influences on A.</a:t>
            </a:r>
          </a:p>
          <a:p>
            <a:pPr marL="457200" indent="-457200">
              <a:lnSpc>
                <a:spcPct val="120000"/>
              </a:lnSpc>
              <a:buFont typeface="Arial" panose="020B0604020202020204" pitchFamily="34" charset="0"/>
              <a:buChar char="•"/>
            </a:pP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Quantitatively: 1. </a:t>
            </a:r>
            <a:r>
              <a:rPr lang="en-US" altLang="zh-CN" sz="2800" dirty="0">
                <a:latin typeface="Calibri" panose="020F0502020204030204" pitchFamily="34" charset="0"/>
                <a:ea typeface="Calibri" panose="020F0502020204030204" pitchFamily="34" charset="0"/>
                <a:cs typeface="Calibri" panose="020F0502020204030204" pitchFamily="34" charset="0"/>
              </a:rPr>
              <a:t>how much they contribute to A;</a:t>
            </a:r>
          </a:p>
          <a:p>
            <a:pPr>
              <a:lnSpc>
                <a:spcPct val="120000"/>
              </a:lnSpc>
            </a:pPr>
            <a:r>
              <a:rPr lang="en-US" altLang="zh-CN" sz="2800" dirty="0">
                <a:latin typeface="Calibri" panose="020F0502020204030204" pitchFamily="34" charset="0"/>
                <a:ea typeface="Calibri" panose="020F0502020204030204" pitchFamily="34" charset="0"/>
                <a:cs typeface="Calibri" panose="020F0502020204030204" pitchFamily="34" charset="0"/>
              </a:rPr>
              <a:t>                                  </a:t>
            </a:r>
            <a:r>
              <a:rPr lang="en-US"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2. </a:t>
            </a:r>
            <a:r>
              <a:rPr lang="en-US" altLang="zh-CN" sz="2800" dirty="0">
                <a:latin typeface="Calibri" panose="020F0502020204030204" pitchFamily="34" charset="0"/>
                <a:ea typeface="Calibri" panose="020F0502020204030204" pitchFamily="34" charset="0"/>
                <a:cs typeface="Calibri" panose="020F0502020204030204" pitchFamily="34" charset="0"/>
              </a:rPr>
              <a:t>who has the largest (pos/neg) contribution to A</a:t>
            </a:r>
            <a:r>
              <a:rPr lang="en-GB" altLang="zh-CN" sz="2800" dirty="0">
                <a:latin typeface="Calibri" panose="020F0502020204030204" pitchFamily="34" charset="0"/>
                <a:ea typeface="Calibri" panose="020F0502020204030204" pitchFamily="34" charset="0"/>
                <a:cs typeface="Calibri" panose="020F0502020204030204" pitchFamily="34" charset="0"/>
              </a:rPr>
              <a:t>.</a:t>
            </a:r>
          </a:p>
          <a:p>
            <a:pPr marL="457200" indent="-457200">
              <a:lnSpc>
                <a:spcPct val="120000"/>
              </a:lnSpc>
              <a:buFont typeface="Arial" panose="020B0604020202020204" pitchFamily="34" charset="0"/>
              <a:buChar char="•"/>
            </a:pPr>
            <a:r>
              <a:rPr lang="en-GB" altLang="zh-CN" sz="2800" dirty="0">
                <a:latin typeface="Calibri" panose="020F0502020204030204" pitchFamily="34" charset="0"/>
                <a:ea typeface="Calibri" panose="020F0502020204030204" pitchFamily="34" charset="0"/>
                <a:cs typeface="Calibri" panose="020F0502020204030204" pitchFamily="34" charset="0"/>
              </a:rPr>
              <a:t>Compared to dialogical explanations, AAEs provide a quantitative insight.</a:t>
            </a:r>
            <a:endParaRPr lang="en-US" altLang="zh-CN" sz="28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20000"/>
              </a:lnSpc>
              <a:buFont typeface="Arial" panose="020B0604020202020204" pitchFamily="34" charset="0"/>
              <a:buChar char="•"/>
            </a:pPr>
            <a:endPar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20000"/>
              </a:lnSpc>
              <a:buFont typeface="Arial" panose="020B0604020202020204" pitchFamily="34" charset="0"/>
              <a:buChar char="•"/>
            </a:pPr>
            <a:endParaRPr lang="en-GB" altLang="zh-CN" sz="2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7F5A303-C4E1-1726-E018-C5F6947D1106}"/>
              </a:ext>
            </a:extLst>
          </p:cNvPr>
          <p:cNvPicPr>
            <a:picLocks noChangeAspect="1"/>
          </p:cNvPicPr>
          <p:nvPr/>
        </p:nvPicPr>
        <p:blipFill>
          <a:blip r:embed="rId3"/>
          <a:stretch>
            <a:fillRect/>
          </a:stretch>
        </p:blipFill>
        <p:spPr>
          <a:xfrm>
            <a:off x="2537790" y="1006423"/>
            <a:ext cx="6141636" cy="2939835"/>
          </a:xfrm>
          <a:prstGeom prst="rect">
            <a:avLst/>
          </a:prstGeom>
        </p:spPr>
      </p:pic>
      <p:sp>
        <p:nvSpPr>
          <p:cNvPr id="4" name="Slide Number Placeholder 3">
            <a:extLst>
              <a:ext uri="{FF2B5EF4-FFF2-40B4-BE49-F238E27FC236}">
                <a16:creationId xmlns:a16="http://schemas.microsoft.com/office/drawing/2014/main" id="{66A01B12-C820-FBCE-2138-5983DE081829}"/>
              </a:ext>
            </a:extLst>
          </p:cNvPr>
          <p:cNvSpPr>
            <a:spLocks noGrp="1"/>
          </p:cNvSpPr>
          <p:nvPr>
            <p:ph type="sldNum" sz="quarter" idx="12"/>
          </p:nvPr>
        </p:nvSpPr>
        <p:spPr>
          <a:xfrm>
            <a:off x="5936754" y="6663308"/>
            <a:ext cx="318491" cy="137272"/>
          </a:xfrm>
        </p:spPr>
        <p:txBody>
          <a:bodyPr/>
          <a:lstStyle/>
          <a:p>
            <a:fld id="{CBA53E11-492D-48B3-9F9B-09541CA2A39A}" type="slidenum">
              <a:rPr lang="en-GB" smtClean="0"/>
              <a:t>44</a:t>
            </a:fld>
            <a:endParaRPr lang="en-GB" dirty="0"/>
          </a:p>
        </p:txBody>
      </p:sp>
    </p:spTree>
    <p:extLst>
      <p:ext uri="{BB962C8B-B14F-4D97-AF65-F5344CB8AC3E}">
        <p14:creationId xmlns:p14="http://schemas.microsoft.com/office/powerpoint/2010/main" val="1038196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ED41-AF87-1E7A-0EE6-F758DE6F5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A1AD9-A0BF-79CA-78BD-855262429E5E}"/>
              </a:ext>
            </a:extLst>
          </p:cNvPr>
          <p:cNvSpPr>
            <a:spLocks noGrp="1"/>
          </p:cNvSpPr>
          <p:nvPr>
            <p:ph type="title"/>
          </p:nvPr>
        </p:nvSpPr>
        <p:spPr>
          <a:xfrm>
            <a:off x="325437" y="408301"/>
            <a:ext cx="11541125" cy="781016"/>
          </a:xfrm>
        </p:spPr>
        <p:txBody>
          <a:bodyPr/>
          <a:lstStyle/>
          <a:p>
            <a:pPr algn="ctr"/>
            <a:r>
              <a:rPr lang="en-GB" sz="4400" dirty="0">
                <a:latin typeface="Calibri" panose="020F0502020204030204" pitchFamily="34" charset="0"/>
                <a:ea typeface="Calibri" panose="020F0502020204030204" pitchFamily="34" charset="0"/>
                <a:cs typeface="Calibri" panose="020F0502020204030204" pitchFamily="34" charset="0"/>
              </a:rPr>
              <a:t>Conclusion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94CF924-AD6E-13BD-75D9-4607D17ECA00}"/>
              </a:ext>
            </a:extLst>
          </p:cNvPr>
          <p:cNvPicPr>
            <a:picLocks noChangeAspect="1"/>
          </p:cNvPicPr>
          <p:nvPr/>
        </p:nvPicPr>
        <p:blipFill>
          <a:blip r:embed="rId3"/>
          <a:stretch>
            <a:fillRect/>
          </a:stretch>
        </p:blipFill>
        <p:spPr>
          <a:xfrm>
            <a:off x="6171800" y="1843277"/>
            <a:ext cx="5586264" cy="1800092"/>
          </a:xfrm>
          <a:prstGeom prst="rect">
            <a:avLst/>
          </a:prstGeom>
        </p:spPr>
      </p:pic>
      <p:pic>
        <p:nvPicPr>
          <p:cNvPr id="6" name="Picture 5">
            <a:extLst>
              <a:ext uri="{FF2B5EF4-FFF2-40B4-BE49-F238E27FC236}">
                <a16:creationId xmlns:a16="http://schemas.microsoft.com/office/drawing/2014/main" id="{4FCF3E0B-9C75-303B-AAEC-258B9197AAEB}"/>
              </a:ext>
            </a:extLst>
          </p:cNvPr>
          <p:cNvPicPr>
            <a:picLocks noChangeAspect="1"/>
          </p:cNvPicPr>
          <p:nvPr/>
        </p:nvPicPr>
        <p:blipFill>
          <a:blip r:embed="rId4"/>
          <a:stretch>
            <a:fillRect/>
          </a:stretch>
        </p:blipFill>
        <p:spPr>
          <a:xfrm>
            <a:off x="310953" y="1861106"/>
            <a:ext cx="5586264" cy="1764434"/>
          </a:xfrm>
          <a:prstGeom prst="rect">
            <a:avLst/>
          </a:prstGeom>
        </p:spPr>
      </p:pic>
      <p:pic>
        <p:nvPicPr>
          <p:cNvPr id="4" name="Picture 3">
            <a:extLst>
              <a:ext uri="{FF2B5EF4-FFF2-40B4-BE49-F238E27FC236}">
                <a16:creationId xmlns:a16="http://schemas.microsoft.com/office/drawing/2014/main" id="{8F85B3E9-3447-F2C4-8648-6DA2DF136124}"/>
              </a:ext>
            </a:extLst>
          </p:cNvPr>
          <p:cNvPicPr>
            <a:picLocks noChangeAspect="1"/>
          </p:cNvPicPr>
          <p:nvPr/>
        </p:nvPicPr>
        <p:blipFill>
          <a:blip r:embed="rId5"/>
          <a:stretch>
            <a:fillRect/>
          </a:stretch>
        </p:blipFill>
        <p:spPr>
          <a:xfrm>
            <a:off x="6171800" y="4614263"/>
            <a:ext cx="5586264" cy="1773523"/>
          </a:xfrm>
          <a:prstGeom prst="rect">
            <a:avLst/>
          </a:prstGeom>
        </p:spPr>
      </p:pic>
      <p:pic>
        <p:nvPicPr>
          <p:cNvPr id="5" name="Picture 4">
            <a:extLst>
              <a:ext uri="{FF2B5EF4-FFF2-40B4-BE49-F238E27FC236}">
                <a16:creationId xmlns:a16="http://schemas.microsoft.com/office/drawing/2014/main" id="{02169143-5E19-7061-A172-DBC5AD1DA47F}"/>
              </a:ext>
            </a:extLst>
          </p:cNvPr>
          <p:cNvPicPr>
            <a:picLocks noChangeAspect="1"/>
          </p:cNvPicPr>
          <p:nvPr/>
        </p:nvPicPr>
        <p:blipFill>
          <a:blip r:embed="rId6"/>
          <a:stretch>
            <a:fillRect/>
          </a:stretch>
        </p:blipFill>
        <p:spPr>
          <a:xfrm>
            <a:off x="310953" y="4602161"/>
            <a:ext cx="5586264" cy="1797725"/>
          </a:xfrm>
          <a:prstGeom prst="rect">
            <a:avLst/>
          </a:prstGeom>
        </p:spPr>
      </p:pic>
      <p:sp>
        <p:nvSpPr>
          <p:cNvPr id="7" name="Subtitle 3">
            <a:extLst>
              <a:ext uri="{FF2B5EF4-FFF2-40B4-BE49-F238E27FC236}">
                <a16:creationId xmlns:a16="http://schemas.microsoft.com/office/drawing/2014/main" id="{96055B75-5FA7-407A-DC73-C7B963E01CF2}"/>
              </a:ext>
            </a:extLst>
          </p:cNvPr>
          <p:cNvSpPr txBox="1">
            <a:spLocks/>
          </p:cNvSpPr>
          <p:nvPr/>
        </p:nvSpPr>
        <p:spPr>
          <a:xfrm>
            <a:off x="8362447" y="1434953"/>
            <a:ext cx="1204970"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200" dirty="0">
                <a:solidFill>
                  <a:srgbClr val="0000CD"/>
                </a:solidFill>
                <a:latin typeface="Calibri" panose="020F0502020204030204" pitchFamily="34" charset="0"/>
                <a:ea typeface="Calibri" panose="020F0502020204030204" pitchFamily="34" charset="0"/>
                <a:cs typeface="Calibri" panose="020F0502020204030204" pitchFamily="34" charset="0"/>
              </a:rPr>
              <a:t>AAEs</a:t>
            </a:r>
            <a:endParaRPr lang="en-US" sz="3200" dirty="0">
              <a:solidFill>
                <a:srgbClr val="0000CD"/>
              </a:solidFill>
              <a:latin typeface="Calibri" panose="020F0502020204030204" pitchFamily="34" charset="0"/>
              <a:ea typeface="Calibri" panose="020F0502020204030204" pitchFamily="34" charset="0"/>
              <a:cs typeface="Calibri" panose="020F0502020204030204" pitchFamily="34" charset="0"/>
            </a:endParaRPr>
          </a:p>
        </p:txBody>
      </p:sp>
      <p:sp>
        <p:nvSpPr>
          <p:cNvPr id="8" name="Subtitle 3">
            <a:extLst>
              <a:ext uri="{FF2B5EF4-FFF2-40B4-BE49-F238E27FC236}">
                <a16:creationId xmlns:a16="http://schemas.microsoft.com/office/drawing/2014/main" id="{7DFEC896-9B72-86B6-A5AF-023A20C3036E}"/>
              </a:ext>
            </a:extLst>
          </p:cNvPr>
          <p:cNvSpPr txBox="1">
            <a:spLocks/>
          </p:cNvSpPr>
          <p:nvPr/>
        </p:nvSpPr>
        <p:spPr>
          <a:xfrm>
            <a:off x="2443957" y="4222692"/>
            <a:ext cx="1204970"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200" dirty="0">
                <a:solidFill>
                  <a:srgbClr val="0000CD"/>
                </a:solidFill>
                <a:latin typeface="Calibri" panose="020F0502020204030204" pitchFamily="34" charset="0"/>
                <a:ea typeface="Calibri" panose="020F0502020204030204" pitchFamily="34" charset="0"/>
                <a:cs typeface="Calibri" panose="020F0502020204030204" pitchFamily="34" charset="0"/>
              </a:rPr>
              <a:t>RAEs</a:t>
            </a:r>
            <a:endParaRPr lang="en-US" sz="3200" dirty="0">
              <a:solidFill>
                <a:srgbClr val="0000CD"/>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ubtitle 3">
            <a:extLst>
              <a:ext uri="{FF2B5EF4-FFF2-40B4-BE49-F238E27FC236}">
                <a16:creationId xmlns:a16="http://schemas.microsoft.com/office/drawing/2014/main" id="{BEEBE903-6BDE-9C2A-5B9C-8443A567575B}"/>
              </a:ext>
            </a:extLst>
          </p:cNvPr>
          <p:cNvSpPr txBox="1">
            <a:spLocks/>
          </p:cNvSpPr>
          <p:nvPr/>
        </p:nvSpPr>
        <p:spPr>
          <a:xfrm>
            <a:off x="8286647" y="4215987"/>
            <a:ext cx="1204970"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200" dirty="0">
                <a:solidFill>
                  <a:srgbClr val="0000CD"/>
                </a:solidFill>
                <a:latin typeface="Calibri" panose="020F0502020204030204" pitchFamily="34" charset="0"/>
                <a:ea typeface="Calibri" panose="020F0502020204030204" pitchFamily="34" charset="0"/>
                <a:cs typeface="Calibri" panose="020F0502020204030204" pitchFamily="34" charset="0"/>
              </a:rPr>
              <a:t>CEs</a:t>
            </a:r>
            <a:endParaRPr lang="en-US" sz="3200" dirty="0">
              <a:solidFill>
                <a:srgbClr val="0000CD"/>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Subtitle 3">
            <a:extLst>
              <a:ext uri="{FF2B5EF4-FFF2-40B4-BE49-F238E27FC236}">
                <a16:creationId xmlns:a16="http://schemas.microsoft.com/office/drawing/2014/main" id="{FB63FD7D-9803-3750-9CBC-FB067985B60F}"/>
              </a:ext>
            </a:extLst>
          </p:cNvPr>
          <p:cNvSpPr txBox="1">
            <a:spLocks/>
          </p:cNvSpPr>
          <p:nvPr/>
        </p:nvSpPr>
        <p:spPr>
          <a:xfrm>
            <a:off x="2501600" y="1442927"/>
            <a:ext cx="1204970" cy="371475"/>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altLang="zh-CN" sz="3200" dirty="0">
                <a:solidFill>
                  <a:srgbClr val="0000CD"/>
                </a:solidFill>
                <a:latin typeface="Calibri" panose="020F0502020204030204" pitchFamily="34" charset="0"/>
                <a:ea typeface="Calibri" panose="020F0502020204030204" pitchFamily="34" charset="0"/>
                <a:cs typeface="Calibri" panose="020F0502020204030204" pitchFamily="34" charset="0"/>
              </a:rPr>
              <a:t>QBAF</a:t>
            </a:r>
            <a:endParaRPr lang="en-US" sz="3200" dirty="0">
              <a:solidFill>
                <a:srgbClr val="0000CD"/>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Slide Number Placeholder 10">
            <a:extLst>
              <a:ext uri="{FF2B5EF4-FFF2-40B4-BE49-F238E27FC236}">
                <a16:creationId xmlns:a16="http://schemas.microsoft.com/office/drawing/2014/main" id="{79D4185A-F16D-785F-CB5F-96A0237BF5BC}"/>
              </a:ext>
            </a:extLst>
          </p:cNvPr>
          <p:cNvSpPr>
            <a:spLocks noGrp="1"/>
          </p:cNvSpPr>
          <p:nvPr>
            <p:ph type="sldNum" sz="quarter" idx="12"/>
          </p:nvPr>
        </p:nvSpPr>
        <p:spPr/>
        <p:txBody>
          <a:bodyPr/>
          <a:lstStyle/>
          <a:p>
            <a:fld id="{CBA53E11-492D-48B3-9F9B-09541CA2A39A}" type="slidenum">
              <a:rPr lang="en-GB" smtClean="0"/>
              <a:t>45</a:t>
            </a:fld>
            <a:endParaRPr lang="en-GB"/>
          </a:p>
        </p:txBody>
      </p:sp>
    </p:spTree>
    <p:extLst>
      <p:ext uri="{BB962C8B-B14F-4D97-AF65-F5344CB8AC3E}">
        <p14:creationId xmlns:p14="http://schemas.microsoft.com/office/powerpoint/2010/main" val="210709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CF6E-A742-FE7F-DEA0-859BC4D22F4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1E1D31C-87DB-D1D9-2F88-EC5F8C40AA6E}"/>
              </a:ext>
            </a:extLst>
          </p:cNvPr>
          <p:cNvSpPr txBox="1">
            <a:spLocks/>
          </p:cNvSpPr>
          <p:nvPr/>
        </p:nvSpPr>
        <p:spPr>
          <a:xfrm>
            <a:off x="401638" y="619511"/>
            <a:ext cx="11541125" cy="62846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GB" sz="4400" dirty="0">
                <a:latin typeface="Calibri" panose="020F0502020204030204" pitchFamily="34" charset="0"/>
                <a:ea typeface="Calibri" panose="020F0502020204030204" pitchFamily="34" charset="0"/>
                <a:cs typeface="Calibri" panose="020F0502020204030204" pitchFamily="34" charset="0"/>
              </a:rPr>
              <a:t>Future Work</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5" name="Subtitle 3">
            <a:extLst>
              <a:ext uri="{FF2B5EF4-FFF2-40B4-BE49-F238E27FC236}">
                <a16:creationId xmlns:a16="http://schemas.microsoft.com/office/drawing/2014/main" id="{CF2AD724-D428-212F-2E15-FD24180B071A}"/>
              </a:ext>
            </a:extLst>
          </p:cNvPr>
          <p:cNvSpPr txBox="1">
            <a:spLocks/>
          </p:cNvSpPr>
          <p:nvPr/>
        </p:nvSpPr>
        <p:spPr>
          <a:xfrm>
            <a:off x="891345" y="1354633"/>
            <a:ext cx="11051418" cy="129184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20000"/>
              </a:lnSpc>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Contestable AI</a:t>
            </a:r>
          </a:p>
          <a:p>
            <a:pPr marL="457200" indent="-457200">
              <a:lnSpc>
                <a:spcPct val="120000"/>
              </a:lnSpc>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Evaluative AI</a:t>
            </a:r>
          </a:p>
        </p:txBody>
      </p:sp>
      <p:sp>
        <p:nvSpPr>
          <p:cNvPr id="9" name="Slide Number Placeholder 8">
            <a:extLst>
              <a:ext uri="{FF2B5EF4-FFF2-40B4-BE49-F238E27FC236}">
                <a16:creationId xmlns:a16="http://schemas.microsoft.com/office/drawing/2014/main" id="{A3F0BC54-6056-48C7-17E5-553B514FB3CD}"/>
              </a:ext>
            </a:extLst>
          </p:cNvPr>
          <p:cNvSpPr>
            <a:spLocks noGrp="1"/>
          </p:cNvSpPr>
          <p:nvPr>
            <p:ph type="sldNum" sz="quarter" idx="12"/>
          </p:nvPr>
        </p:nvSpPr>
        <p:spPr/>
        <p:txBody>
          <a:bodyPr/>
          <a:lstStyle/>
          <a:p>
            <a:fld id="{CBA53E11-492D-48B3-9F9B-09541CA2A39A}" type="slidenum">
              <a:rPr lang="en-GB" smtClean="0"/>
              <a:t>46</a:t>
            </a:fld>
            <a:endParaRPr lang="en-GB"/>
          </a:p>
        </p:txBody>
      </p:sp>
    </p:spTree>
    <p:extLst>
      <p:ext uri="{BB962C8B-B14F-4D97-AF65-F5344CB8AC3E}">
        <p14:creationId xmlns:p14="http://schemas.microsoft.com/office/powerpoint/2010/main" val="19844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3FD5-8F84-09E1-F53E-FFAB74652F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9C886-44C3-30D2-31BD-CE950FD85B34}"/>
              </a:ext>
            </a:extLst>
          </p:cNvPr>
          <p:cNvSpPr>
            <a:spLocks noGrp="1"/>
          </p:cNvSpPr>
          <p:nvPr>
            <p:ph type="ctrTitle"/>
          </p:nvPr>
        </p:nvSpPr>
        <p:spPr>
          <a:xfrm>
            <a:off x="4185744" y="1094400"/>
            <a:ext cx="3820511" cy="931456"/>
          </a:xfrm>
        </p:spPr>
        <p:txBody>
          <a:bodyPr/>
          <a:lstStyle/>
          <a:p>
            <a:r>
              <a:rPr lang="en-US" dirty="0">
                <a:solidFill>
                  <a:srgbClr val="0000CD"/>
                </a:solidFill>
              </a:rPr>
              <a:t>Thank</a:t>
            </a:r>
            <a:r>
              <a:rPr lang="en-US" dirty="0"/>
              <a:t> you</a:t>
            </a:r>
          </a:p>
        </p:txBody>
      </p:sp>
      <p:sp>
        <p:nvSpPr>
          <p:cNvPr id="6" name="Title 1">
            <a:extLst>
              <a:ext uri="{FF2B5EF4-FFF2-40B4-BE49-F238E27FC236}">
                <a16:creationId xmlns:a16="http://schemas.microsoft.com/office/drawing/2014/main" id="{89E5ACC5-FB1C-C319-6B4F-EB789354FD17}"/>
              </a:ext>
            </a:extLst>
          </p:cNvPr>
          <p:cNvSpPr txBox="1">
            <a:spLocks/>
          </p:cNvSpPr>
          <p:nvPr/>
        </p:nvSpPr>
        <p:spPr>
          <a:xfrm>
            <a:off x="8746747" y="4849212"/>
            <a:ext cx="2332438" cy="93145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pPr algn="ctr"/>
            <a:r>
              <a:rPr lang="en-US" altLang="zh-CN" sz="4400" dirty="0">
                <a:solidFill>
                  <a:srgbClr val="0000CD"/>
                </a:solidFill>
                <a:latin typeface="Calibri" panose="020F0502020204030204" pitchFamily="34" charset="0"/>
                <a:ea typeface="Calibri" panose="020F0502020204030204" pitchFamily="34" charset="0"/>
                <a:cs typeface="Calibri" panose="020F0502020204030204" pitchFamily="34" charset="0"/>
              </a:rPr>
              <a:t>Google Scholar</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blue and white qr code&#10;&#10;AI-generated content may be incorrect.">
            <a:extLst>
              <a:ext uri="{FF2B5EF4-FFF2-40B4-BE49-F238E27FC236}">
                <a16:creationId xmlns:a16="http://schemas.microsoft.com/office/drawing/2014/main" id="{BA848662-F9DD-2AB8-A6D6-4C860C5DF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997" y="2393534"/>
            <a:ext cx="2438611" cy="2438611"/>
          </a:xfrm>
          <a:prstGeom prst="rect">
            <a:avLst/>
          </a:prstGeom>
        </p:spPr>
      </p:pic>
      <p:sp>
        <p:nvSpPr>
          <p:cNvPr id="10" name="Title 1">
            <a:extLst>
              <a:ext uri="{FF2B5EF4-FFF2-40B4-BE49-F238E27FC236}">
                <a16:creationId xmlns:a16="http://schemas.microsoft.com/office/drawing/2014/main" id="{B0F0A081-65A6-DB9A-6847-3283A43F1D76}"/>
              </a:ext>
            </a:extLst>
          </p:cNvPr>
          <p:cNvSpPr txBox="1">
            <a:spLocks/>
          </p:cNvSpPr>
          <p:nvPr/>
        </p:nvSpPr>
        <p:spPr>
          <a:xfrm>
            <a:off x="5012083" y="4849212"/>
            <a:ext cx="2332438" cy="93145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pPr algn="ctr"/>
            <a:r>
              <a:rPr lang="en-US" altLang="zh-CN" sz="4400" dirty="0">
                <a:solidFill>
                  <a:srgbClr val="0000CD"/>
                </a:solidFill>
                <a:latin typeface="Calibri" panose="020F0502020204030204" pitchFamily="34" charset="0"/>
                <a:ea typeface="Calibri" panose="020F0502020204030204" pitchFamily="34" charset="0"/>
                <a:cs typeface="Calibri" panose="020F0502020204030204" pitchFamily="34" charset="0"/>
              </a:rPr>
              <a:t>Personal Website</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Xiang Yin (尹翔)">
            <a:extLst>
              <a:ext uri="{FF2B5EF4-FFF2-40B4-BE49-F238E27FC236}">
                <a16:creationId xmlns:a16="http://schemas.microsoft.com/office/drawing/2014/main" id="{D5C2BECA-3626-8A04-D116-8854A9013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120" y="2521428"/>
            <a:ext cx="2182824" cy="21828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blue and white qr code&#10;&#10;AI-generated content may be incorrect.">
            <a:extLst>
              <a:ext uri="{FF2B5EF4-FFF2-40B4-BE49-F238E27FC236}">
                <a16:creationId xmlns:a16="http://schemas.microsoft.com/office/drawing/2014/main" id="{14E733BF-DAD2-E766-2497-23D389865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661" y="2393533"/>
            <a:ext cx="2438611" cy="2438611"/>
          </a:xfrm>
          <a:prstGeom prst="rect">
            <a:avLst/>
          </a:prstGeom>
        </p:spPr>
      </p:pic>
      <p:sp>
        <p:nvSpPr>
          <p:cNvPr id="15" name="Title 1">
            <a:extLst>
              <a:ext uri="{FF2B5EF4-FFF2-40B4-BE49-F238E27FC236}">
                <a16:creationId xmlns:a16="http://schemas.microsoft.com/office/drawing/2014/main" id="{7770132D-E9FE-DAD4-3F92-F2B99028CF1B}"/>
              </a:ext>
            </a:extLst>
          </p:cNvPr>
          <p:cNvSpPr txBox="1">
            <a:spLocks/>
          </p:cNvSpPr>
          <p:nvPr/>
        </p:nvSpPr>
        <p:spPr>
          <a:xfrm>
            <a:off x="895043" y="4968596"/>
            <a:ext cx="3352977" cy="93145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pPr algn="ctr"/>
            <a:r>
              <a:rPr lang="en-US" altLang="zh-CN" sz="3600" dirty="0">
                <a:solidFill>
                  <a:srgbClr val="0000CD"/>
                </a:solidFill>
                <a:latin typeface="Calibri" panose="020F0502020204030204" pitchFamily="34" charset="0"/>
                <a:ea typeface="Calibri" panose="020F0502020204030204" pitchFamily="34" charset="0"/>
                <a:cs typeface="Calibri" panose="020F0502020204030204" pitchFamily="34" charset="0"/>
              </a:rPr>
              <a:t>Dr Xiang Yin</a:t>
            </a:r>
          </a:p>
          <a:p>
            <a:pPr algn="ctr"/>
            <a:r>
              <a:rPr lang="en-US" sz="3600" dirty="0">
                <a:solidFill>
                  <a:srgbClr val="0000CD"/>
                </a:solidFill>
                <a:latin typeface="Calibri" panose="020F0502020204030204" pitchFamily="34" charset="0"/>
                <a:ea typeface="Calibri" panose="020F0502020204030204" pitchFamily="34" charset="0"/>
                <a:cs typeface="Calibri" panose="020F0502020204030204" pitchFamily="34" charset="0"/>
              </a:rPr>
              <a:t>Imperial College</a:t>
            </a:r>
            <a:endParaRPr lang="en-US"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47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4FE8AB-148D-19DE-FDCF-894867A964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38CE18-1170-3700-068A-F512C769AC6C}"/>
              </a:ext>
            </a:extLst>
          </p:cNvPr>
          <p:cNvPicPr>
            <a:picLocks noChangeAspect="1"/>
          </p:cNvPicPr>
          <p:nvPr/>
        </p:nvPicPr>
        <p:blipFill>
          <a:blip r:embed="rId3"/>
          <a:srcRect b="40789"/>
          <a:stretch/>
        </p:blipFill>
        <p:spPr>
          <a:xfrm>
            <a:off x="848399" y="1154369"/>
            <a:ext cx="8772525" cy="1545336"/>
          </a:xfrm>
          <a:prstGeom prst="rect">
            <a:avLst/>
          </a:prstGeom>
        </p:spPr>
      </p:pic>
      <p:pic>
        <p:nvPicPr>
          <p:cNvPr id="6" name="Picture 5">
            <a:extLst>
              <a:ext uri="{FF2B5EF4-FFF2-40B4-BE49-F238E27FC236}">
                <a16:creationId xmlns:a16="http://schemas.microsoft.com/office/drawing/2014/main" id="{E6CD90F7-8DCB-974B-9659-A6E8029CFB86}"/>
              </a:ext>
            </a:extLst>
          </p:cNvPr>
          <p:cNvPicPr>
            <a:picLocks noChangeAspect="1"/>
          </p:cNvPicPr>
          <p:nvPr/>
        </p:nvPicPr>
        <p:blipFill>
          <a:blip r:embed="rId3"/>
          <a:srcRect t="59987" b="21328"/>
          <a:stretch/>
        </p:blipFill>
        <p:spPr>
          <a:xfrm>
            <a:off x="795341" y="2757580"/>
            <a:ext cx="8772525" cy="487680"/>
          </a:xfrm>
          <a:prstGeom prst="rect">
            <a:avLst/>
          </a:prstGeom>
        </p:spPr>
      </p:pic>
      <p:pic>
        <p:nvPicPr>
          <p:cNvPr id="8" name="Picture 7">
            <a:extLst>
              <a:ext uri="{FF2B5EF4-FFF2-40B4-BE49-F238E27FC236}">
                <a16:creationId xmlns:a16="http://schemas.microsoft.com/office/drawing/2014/main" id="{46C6884E-4230-20F0-D4CF-A6C19B11AD85}"/>
              </a:ext>
            </a:extLst>
          </p:cNvPr>
          <p:cNvPicPr>
            <a:picLocks noChangeAspect="1"/>
          </p:cNvPicPr>
          <p:nvPr/>
        </p:nvPicPr>
        <p:blipFill>
          <a:blip r:embed="rId4"/>
          <a:stretch>
            <a:fillRect/>
          </a:stretch>
        </p:blipFill>
        <p:spPr>
          <a:xfrm>
            <a:off x="1266828" y="4705993"/>
            <a:ext cx="9658344" cy="1545335"/>
          </a:xfrm>
          <a:prstGeom prst="rect">
            <a:avLst/>
          </a:prstGeom>
        </p:spPr>
      </p:pic>
      <p:sp>
        <p:nvSpPr>
          <p:cNvPr id="10" name="Subtitle 3">
            <a:extLst>
              <a:ext uri="{FF2B5EF4-FFF2-40B4-BE49-F238E27FC236}">
                <a16:creationId xmlns:a16="http://schemas.microsoft.com/office/drawing/2014/main" id="{A2359EA8-2E46-CA30-C2C9-F8844585EA27}"/>
              </a:ext>
            </a:extLst>
          </p:cNvPr>
          <p:cNvSpPr txBox="1">
            <a:spLocks/>
          </p:cNvSpPr>
          <p:nvPr/>
        </p:nvSpPr>
        <p:spPr>
          <a:xfrm>
            <a:off x="848399" y="4057383"/>
            <a:ext cx="11541125" cy="648610"/>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200" b="1" dirty="0">
                <a:solidFill>
                  <a:srgbClr val="7B68EE"/>
                </a:solidFill>
                <a:latin typeface="Calibri" panose="020F0502020204030204" pitchFamily="34" charset="0"/>
                <a:ea typeface="Calibri" panose="020F0502020204030204" pitchFamily="34" charset="0"/>
                <a:cs typeface="Calibri" panose="020F0502020204030204" pitchFamily="34" charset="0"/>
              </a:rPr>
              <a:t>Gradual Semantics: </a:t>
            </a:r>
            <a:r>
              <a:rPr lang="en-GB" sz="3200" dirty="0">
                <a:solidFill>
                  <a:srgbClr val="7B68EE"/>
                </a:solidFill>
                <a:latin typeface="Calibri" panose="020F0502020204030204" pitchFamily="34" charset="0"/>
                <a:ea typeface="Calibri" panose="020F0502020204030204" pitchFamily="34" charset="0"/>
                <a:cs typeface="Calibri" panose="020F0502020204030204" pitchFamily="34" charset="0"/>
              </a:rPr>
              <a:t>Evaluating the </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final strength</a:t>
            </a:r>
            <a:r>
              <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s</a:t>
            </a:r>
            <a:r>
              <a:rPr lang="en-GB" sz="32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200" dirty="0">
                <a:solidFill>
                  <a:srgbClr val="7B68EE"/>
                </a:solidFill>
                <a:latin typeface="Calibri" panose="020F0502020204030204" pitchFamily="34" charset="0"/>
                <a:ea typeface="Calibri" panose="020F0502020204030204" pitchFamily="34" charset="0"/>
                <a:cs typeface="Calibri" panose="020F0502020204030204" pitchFamily="34" charset="0"/>
              </a:rPr>
              <a:t>of arguments.</a:t>
            </a:r>
          </a:p>
          <a:p>
            <a:r>
              <a:rPr lang="en-US" sz="32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p:txBody>
      </p:sp>
      <p:sp>
        <p:nvSpPr>
          <p:cNvPr id="14" name="Title 1">
            <a:extLst>
              <a:ext uri="{FF2B5EF4-FFF2-40B4-BE49-F238E27FC236}">
                <a16:creationId xmlns:a16="http://schemas.microsoft.com/office/drawing/2014/main" id="{A965651C-F191-7775-E4FA-46E7F75A806A}"/>
              </a:ext>
            </a:extLst>
          </p:cNvPr>
          <p:cNvSpPr>
            <a:spLocks noGrp="1"/>
          </p:cNvSpPr>
          <p:nvPr>
            <p:ph type="title"/>
          </p:nvPr>
        </p:nvSpPr>
        <p:spPr>
          <a:xfrm>
            <a:off x="107301" y="245695"/>
            <a:ext cx="11977398" cy="378618"/>
          </a:xfrm>
        </p:spPr>
        <p:txBody>
          <a:bodyPr/>
          <a:lstStyle/>
          <a:p>
            <a:pPr algn="ctr"/>
            <a:r>
              <a:rPr lang="en-GB" sz="4000" dirty="0">
                <a:solidFill>
                  <a:srgbClr val="0000CD"/>
                </a:solidFill>
                <a:latin typeface="Calibri" panose="020F0502020204030204" pitchFamily="34" charset="0"/>
                <a:ea typeface="Calibri" panose="020F0502020204030204" pitchFamily="34" charset="0"/>
                <a:cs typeface="Calibri" panose="020F0502020204030204" pitchFamily="34" charset="0"/>
              </a:rPr>
              <a:t>Quantitative</a:t>
            </a:r>
            <a:r>
              <a:rPr lang="en-GB" sz="4000" dirty="0">
                <a:latin typeface="Calibri" panose="020F0502020204030204" pitchFamily="34" charset="0"/>
                <a:ea typeface="Calibri" panose="020F0502020204030204" pitchFamily="34" charset="0"/>
                <a:cs typeface="Calibri" panose="020F0502020204030204" pitchFamily="34" charset="0"/>
              </a:rPr>
              <a:t> Bipolar Argumentation Frameworks (QBAFs)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6151150F-6746-9DDE-9EFC-0C8837D4B45C}"/>
              </a:ext>
            </a:extLst>
          </p:cNvPr>
          <p:cNvSpPr>
            <a:spLocks noGrp="1"/>
          </p:cNvSpPr>
          <p:nvPr>
            <p:ph type="sldNum" sz="quarter" idx="12"/>
          </p:nvPr>
        </p:nvSpPr>
        <p:spPr/>
        <p:txBody>
          <a:bodyPr/>
          <a:lstStyle/>
          <a:p>
            <a:fld id="{CBA53E11-492D-48B3-9F9B-09541CA2A39A}" type="slidenum">
              <a:rPr lang="en-GB" smtClean="0"/>
              <a:t>5</a:t>
            </a:fld>
            <a:endParaRPr lang="en-GB"/>
          </a:p>
        </p:txBody>
      </p:sp>
    </p:spTree>
    <p:extLst>
      <p:ext uri="{BB962C8B-B14F-4D97-AF65-F5344CB8AC3E}">
        <p14:creationId xmlns:p14="http://schemas.microsoft.com/office/powerpoint/2010/main" val="20068676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B26AA35-E637-276A-8C18-F975217A9A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916CBF-267D-0050-023E-22904C57096E}"/>
              </a:ext>
            </a:extLst>
          </p:cNvPr>
          <p:cNvPicPr>
            <a:picLocks noChangeAspect="1"/>
          </p:cNvPicPr>
          <p:nvPr/>
        </p:nvPicPr>
        <p:blipFill>
          <a:blip r:embed="rId3"/>
          <a:srcRect b="40789"/>
          <a:stretch/>
        </p:blipFill>
        <p:spPr>
          <a:xfrm>
            <a:off x="848399" y="1154369"/>
            <a:ext cx="8772525" cy="1545336"/>
          </a:xfrm>
          <a:prstGeom prst="rect">
            <a:avLst/>
          </a:prstGeom>
        </p:spPr>
      </p:pic>
      <p:pic>
        <p:nvPicPr>
          <p:cNvPr id="6" name="Picture 5">
            <a:extLst>
              <a:ext uri="{FF2B5EF4-FFF2-40B4-BE49-F238E27FC236}">
                <a16:creationId xmlns:a16="http://schemas.microsoft.com/office/drawing/2014/main" id="{CC2B3811-399B-6591-94D0-4D718A6EDBAA}"/>
              </a:ext>
            </a:extLst>
          </p:cNvPr>
          <p:cNvPicPr>
            <a:picLocks noChangeAspect="1"/>
          </p:cNvPicPr>
          <p:nvPr/>
        </p:nvPicPr>
        <p:blipFill>
          <a:blip r:embed="rId3"/>
          <a:srcRect t="59987" b="21328"/>
          <a:stretch/>
        </p:blipFill>
        <p:spPr>
          <a:xfrm>
            <a:off x="795341" y="2757580"/>
            <a:ext cx="8772525" cy="487680"/>
          </a:xfrm>
          <a:prstGeom prst="rect">
            <a:avLst/>
          </a:prstGeom>
        </p:spPr>
      </p:pic>
      <p:pic>
        <p:nvPicPr>
          <p:cNvPr id="9" name="Picture 8">
            <a:extLst>
              <a:ext uri="{FF2B5EF4-FFF2-40B4-BE49-F238E27FC236}">
                <a16:creationId xmlns:a16="http://schemas.microsoft.com/office/drawing/2014/main" id="{70DB1B2C-D72F-F754-4CD4-C81993E26F0C}"/>
              </a:ext>
            </a:extLst>
          </p:cNvPr>
          <p:cNvPicPr>
            <a:picLocks noChangeAspect="1"/>
          </p:cNvPicPr>
          <p:nvPr/>
        </p:nvPicPr>
        <p:blipFill>
          <a:blip r:embed="rId3"/>
          <a:srcRect t="77993"/>
          <a:stretch/>
        </p:blipFill>
        <p:spPr>
          <a:xfrm>
            <a:off x="795341" y="3247715"/>
            <a:ext cx="8772525" cy="574344"/>
          </a:xfrm>
          <a:prstGeom prst="rect">
            <a:avLst/>
          </a:prstGeom>
        </p:spPr>
      </p:pic>
      <p:sp>
        <p:nvSpPr>
          <p:cNvPr id="7" name="Title 1">
            <a:extLst>
              <a:ext uri="{FF2B5EF4-FFF2-40B4-BE49-F238E27FC236}">
                <a16:creationId xmlns:a16="http://schemas.microsoft.com/office/drawing/2014/main" id="{6B3CE76A-6F80-C869-423B-4698A84D9A22}"/>
              </a:ext>
            </a:extLst>
          </p:cNvPr>
          <p:cNvSpPr>
            <a:spLocks noGrp="1"/>
          </p:cNvSpPr>
          <p:nvPr>
            <p:ph type="title"/>
          </p:nvPr>
        </p:nvSpPr>
        <p:spPr>
          <a:xfrm>
            <a:off x="107301" y="227741"/>
            <a:ext cx="11977398" cy="378618"/>
          </a:xfrm>
        </p:spPr>
        <p:txBody>
          <a:bodyPr/>
          <a:lstStyle/>
          <a:p>
            <a:pPr algn="ctr"/>
            <a:r>
              <a:rPr lang="en-GB" sz="4000" dirty="0">
                <a:solidFill>
                  <a:srgbClr val="0000CD"/>
                </a:solidFill>
                <a:latin typeface="Calibri" panose="020F0502020204030204" pitchFamily="34" charset="0"/>
                <a:ea typeface="Calibri" panose="020F0502020204030204" pitchFamily="34" charset="0"/>
                <a:cs typeface="Calibri" panose="020F0502020204030204" pitchFamily="34" charset="0"/>
              </a:rPr>
              <a:t>Quantitative</a:t>
            </a:r>
            <a:r>
              <a:rPr lang="en-GB" sz="4000" dirty="0">
                <a:latin typeface="Calibri" panose="020F0502020204030204" pitchFamily="34" charset="0"/>
                <a:ea typeface="Calibri" panose="020F0502020204030204" pitchFamily="34" charset="0"/>
                <a:cs typeface="Calibri" panose="020F0502020204030204" pitchFamily="34" charset="0"/>
              </a:rPr>
              <a:t> Bipolar Argumentation Frameworks (QBAFs)</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018F19B1-9EBB-45E7-5C9A-6CDA3A787CC9}"/>
              </a:ext>
            </a:extLst>
          </p:cNvPr>
          <p:cNvSpPr txBox="1">
            <a:spLocks/>
          </p:cNvSpPr>
          <p:nvPr/>
        </p:nvSpPr>
        <p:spPr>
          <a:xfrm>
            <a:off x="848400" y="4339346"/>
            <a:ext cx="8378728" cy="793764"/>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US" altLang="zh-CN" sz="3200" dirty="0">
                <a:solidFill>
                  <a:srgbClr val="7B68EE"/>
                </a:solidFill>
                <a:latin typeface="Calibri" panose="020F0502020204030204" pitchFamily="34" charset="0"/>
                <a:ea typeface="Calibri" panose="020F0502020204030204" pitchFamily="34" charset="0"/>
                <a:cs typeface="Calibri" panose="020F0502020204030204" pitchFamily="34" charset="0"/>
              </a:rPr>
              <a:t>QBAFs provide </a:t>
            </a:r>
            <a:r>
              <a:rPr lang="en-US" altLang="zh-CN" sz="3200" dirty="0">
                <a:solidFill>
                  <a:srgbClr val="C00000"/>
                </a:solidFill>
                <a:latin typeface="Calibri" panose="020F0502020204030204" pitchFamily="34" charset="0"/>
                <a:ea typeface="Calibri" panose="020F0502020204030204" pitchFamily="34" charset="0"/>
                <a:cs typeface="Calibri" panose="020F0502020204030204" pitchFamily="34" charset="0"/>
              </a:rPr>
              <a:t>transparent</a:t>
            </a:r>
            <a:r>
              <a:rPr lang="en-US" altLang="zh-CN" sz="3200" dirty="0">
                <a:latin typeface="Calibri" panose="020F0502020204030204" pitchFamily="34" charset="0"/>
                <a:ea typeface="Calibri" panose="020F0502020204030204" pitchFamily="34" charset="0"/>
                <a:cs typeface="Calibri" panose="020F0502020204030204" pitchFamily="34" charset="0"/>
              </a:rPr>
              <a:t> reasoning process.</a:t>
            </a:r>
          </a:p>
        </p:txBody>
      </p:sp>
      <p:sp>
        <p:nvSpPr>
          <p:cNvPr id="4" name="Slide Number Placeholder 3">
            <a:extLst>
              <a:ext uri="{FF2B5EF4-FFF2-40B4-BE49-F238E27FC236}">
                <a16:creationId xmlns:a16="http://schemas.microsoft.com/office/drawing/2014/main" id="{F4ED451E-EE86-FB8F-6CBE-5056431AF8F5}"/>
              </a:ext>
            </a:extLst>
          </p:cNvPr>
          <p:cNvSpPr>
            <a:spLocks noGrp="1"/>
          </p:cNvSpPr>
          <p:nvPr>
            <p:ph type="sldNum" sz="quarter" idx="12"/>
          </p:nvPr>
        </p:nvSpPr>
        <p:spPr/>
        <p:txBody>
          <a:bodyPr/>
          <a:lstStyle/>
          <a:p>
            <a:fld id="{CBA53E11-492D-48B3-9F9B-09541CA2A39A}" type="slidenum">
              <a:rPr lang="en-GB" smtClean="0"/>
              <a:t>6</a:t>
            </a:fld>
            <a:endParaRPr lang="en-GB"/>
          </a:p>
        </p:txBody>
      </p:sp>
    </p:spTree>
    <p:extLst>
      <p:ext uri="{BB962C8B-B14F-4D97-AF65-F5344CB8AC3E}">
        <p14:creationId xmlns:p14="http://schemas.microsoft.com/office/powerpoint/2010/main" val="13734281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1A13C-32FA-DD28-B1C1-954A8503E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D1076-432D-14AB-218F-0E2061AD49D6}"/>
              </a:ext>
            </a:extLst>
          </p:cNvPr>
          <p:cNvSpPr>
            <a:spLocks noGrp="1"/>
          </p:cNvSpPr>
          <p:nvPr>
            <p:ph type="title"/>
          </p:nvPr>
        </p:nvSpPr>
        <p:spPr>
          <a:xfrm>
            <a:off x="325438" y="372197"/>
            <a:ext cx="11977398" cy="378618"/>
          </a:xfrm>
        </p:spPr>
        <p:txBody>
          <a:bodyPr/>
          <a:lstStyle/>
          <a:p>
            <a:r>
              <a:rPr lang="en-US" altLang="zh-CN" sz="4400" dirty="0">
                <a:latin typeface="Calibri" panose="020F0502020204030204" pitchFamily="34" charset="0"/>
                <a:ea typeface="Calibri" panose="020F0502020204030204" pitchFamily="34" charset="0"/>
                <a:cs typeface="Calibri" panose="020F0502020204030204" pitchFamily="34" charset="0"/>
              </a:rPr>
              <a:t>Dialogical Explanations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CBB7098-2AE8-9C31-8985-AD043759CE59}"/>
              </a:ext>
            </a:extLst>
          </p:cNvPr>
          <p:cNvPicPr>
            <a:picLocks noChangeAspect="1"/>
          </p:cNvPicPr>
          <p:nvPr/>
        </p:nvPicPr>
        <p:blipFill>
          <a:blip r:embed="rId3"/>
          <a:srcRect l="22058" b="40789"/>
          <a:stretch/>
        </p:blipFill>
        <p:spPr>
          <a:xfrm>
            <a:off x="2677235" y="1594894"/>
            <a:ext cx="6837530" cy="1545336"/>
          </a:xfrm>
          <a:prstGeom prst="rect">
            <a:avLst/>
          </a:prstGeom>
        </p:spPr>
      </p:pic>
      <p:sp>
        <p:nvSpPr>
          <p:cNvPr id="3" name="Subtitle 3">
            <a:extLst>
              <a:ext uri="{FF2B5EF4-FFF2-40B4-BE49-F238E27FC236}">
                <a16:creationId xmlns:a16="http://schemas.microsoft.com/office/drawing/2014/main" id="{4D079DC5-FDE4-C989-4D32-148D2935F06B}"/>
              </a:ext>
            </a:extLst>
          </p:cNvPr>
          <p:cNvSpPr txBox="1">
            <a:spLocks/>
          </p:cNvSpPr>
          <p:nvPr/>
        </p:nvSpPr>
        <p:spPr>
          <a:xfrm>
            <a:off x="1612073" y="3808385"/>
            <a:ext cx="9812903" cy="2728571"/>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r>
              <a:rPr lang="en-US" altLang="zh-CN" sz="2800" b="1" i="1" dirty="0">
                <a:solidFill>
                  <a:srgbClr val="0000CD"/>
                </a:solidFill>
                <a:latin typeface="Calibri" panose="020F0502020204030204" pitchFamily="34" charset="0"/>
                <a:ea typeface="Calibri" panose="020F0502020204030204" pitchFamily="34" charset="0"/>
                <a:cs typeface="Calibri" panose="020F0502020204030204" pitchFamily="34" charset="0"/>
              </a:rPr>
              <a:t>User: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Why should we</a:t>
            </a:r>
            <a:r>
              <a:rPr lang="en-US" altLang="zh-CN" sz="2800" i="1" dirty="0">
                <a:solidFill>
                  <a:schemeClr val="tx1"/>
                </a:solidFill>
                <a:latin typeface="Calibri" panose="020F0502020204030204" pitchFamily="34" charset="0"/>
                <a:ea typeface="Calibri" panose="020F0502020204030204" pitchFamily="34" charset="0"/>
                <a:cs typeface="Calibri" panose="020F0502020204030204" pitchFamily="34" charset="0"/>
              </a:rPr>
              <a:t> play football this afternoon?</a:t>
            </a:r>
          </a:p>
          <a:p>
            <a:pPr>
              <a:lnSpc>
                <a:spcPct val="120000"/>
              </a:lnSpc>
            </a:pPr>
            <a:r>
              <a:rPr lang="en-US" altLang="zh-CN" sz="2800" b="1" i="1" dirty="0">
                <a:solidFill>
                  <a:srgbClr val="0000CD"/>
                </a:solidFill>
                <a:latin typeface="Calibri" panose="020F0502020204030204" pitchFamily="34" charset="0"/>
                <a:ea typeface="Calibri" panose="020F0502020204030204" pitchFamily="34" charset="0"/>
                <a:cs typeface="Calibri" panose="020F0502020204030204" pitchFamily="34" charset="0"/>
              </a:rPr>
              <a:t>QBAF: </a:t>
            </a:r>
            <a:r>
              <a:rPr lang="en-US" altLang="zh-CN" sz="2800" i="1" dirty="0">
                <a:solidFill>
                  <a:schemeClr val="tx1"/>
                </a:solidFill>
                <a:latin typeface="Calibri" panose="020F0502020204030204" pitchFamily="34" charset="0"/>
                <a:ea typeface="Calibri" panose="020F0502020204030204" pitchFamily="34" charset="0"/>
                <a:cs typeface="Calibri" panose="020F0502020204030204" pitchFamily="34" charset="0"/>
              </a:rPr>
              <a:t>We should play football because it will be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fun and refreshing.</a:t>
            </a:r>
          </a:p>
          <a:p>
            <a:pPr>
              <a:lnSpc>
                <a:spcPct val="120000"/>
              </a:lnSpc>
            </a:pPr>
            <a:r>
              <a:rPr lang="en-US" altLang="zh-CN" sz="2800" b="1" i="1" dirty="0">
                <a:solidFill>
                  <a:srgbClr val="0000CD"/>
                </a:solidFill>
                <a:latin typeface="Calibri" panose="020F0502020204030204" pitchFamily="34" charset="0"/>
                <a:ea typeface="Calibri" panose="020F0502020204030204" pitchFamily="34" charset="0"/>
                <a:cs typeface="Calibri" panose="020F0502020204030204" pitchFamily="34" charset="0"/>
              </a:rPr>
              <a:t>User: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What if it rains</a:t>
            </a:r>
            <a:r>
              <a:rPr lang="en-US" altLang="zh-CN" sz="2800" i="1" dirty="0">
                <a:solidFill>
                  <a:schemeClr val="tx1"/>
                </a:solidFill>
                <a:latin typeface="Calibri" panose="020F0502020204030204" pitchFamily="34" charset="0"/>
                <a:ea typeface="Calibri" panose="020F0502020204030204" pitchFamily="34" charset="0"/>
                <a:cs typeface="Calibri" panose="020F0502020204030204" pitchFamily="34" charset="0"/>
              </a:rPr>
              <a:t> this afternoon?</a:t>
            </a:r>
          </a:p>
          <a:p>
            <a:pPr>
              <a:lnSpc>
                <a:spcPct val="120000"/>
              </a:lnSpc>
            </a:pPr>
            <a:r>
              <a:rPr lang="en-US" altLang="zh-CN" sz="2800" b="1" i="1" dirty="0">
                <a:solidFill>
                  <a:srgbClr val="0000CD"/>
                </a:solidFill>
                <a:latin typeface="Calibri" panose="020F0502020204030204" pitchFamily="34" charset="0"/>
                <a:ea typeface="Calibri" panose="020F0502020204030204" pitchFamily="34" charset="0"/>
                <a:cs typeface="Calibri" panose="020F0502020204030204" pitchFamily="34" charset="0"/>
              </a:rPr>
              <a:t>QBAF: </a:t>
            </a:r>
            <a:r>
              <a:rPr lang="en-US" altLang="zh-CN" sz="2800" i="1" dirty="0">
                <a:solidFill>
                  <a:schemeClr val="tx1"/>
                </a:solidFill>
                <a:latin typeface="Calibri" panose="020F0502020204030204" pitchFamily="34" charset="0"/>
                <a:ea typeface="Calibri" panose="020F0502020204030204" pitchFamily="34" charset="0"/>
                <a:cs typeface="Calibri" panose="020F0502020204030204" pitchFamily="34" charset="0"/>
              </a:rPr>
              <a:t>The weather forecast says there is </a:t>
            </a:r>
            <a:r>
              <a:rPr lang="en-US" altLang="zh-CN" sz="2800" i="1" dirty="0">
                <a:solidFill>
                  <a:srgbClr val="C00000"/>
                </a:solidFill>
                <a:latin typeface="Calibri" panose="020F0502020204030204" pitchFamily="34" charset="0"/>
                <a:ea typeface="Calibri" panose="020F0502020204030204" pitchFamily="34" charset="0"/>
                <a:cs typeface="Calibri" panose="020F0502020204030204" pitchFamily="34" charset="0"/>
              </a:rPr>
              <a:t>no rain today.</a:t>
            </a:r>
          </a:p>
        </p:txBody>
      </p:sp>
      <p:sp>
        <p:nvSpPr>
          <p:cNvPr id="6" name="Slide Number Placeholder 5">
            <a:extLst>
              <a:ext uri="{FF2B5EF4-FFF2-40B4-BE49-F238E27FC236}">
                <a16:creationId xmlns:a16="http://schemas.microsoft.com/office/drawing/2014/main" id="{32062185-9129-9941-1453-E31E9371F95C}"/>
              </a:ext>
            </a:extLst>
          </p:cNvPr>
          <p:cNvSpPr>
            <a:spLocks noGrp="1"/>
          </p:cNvSpPr>
          <p:nvPr>
            <p:ph type="sldNum" sz="quarter" idx="12"/>
          </p:nvPr>
        </p:nvSpPr>
        <p:spPr/>
        <p:txBody>
          <a:bodyPr/>
          <a:lstStyle/>
          <a:p>
            <a:fld id="{CBA53E11-492D-48B3-9F9B-09541CA2A39A}" type="slidenum">
              <a:rPr lang="en-GB" smtClean="0"/>
              <a:t>7</a:t>
            </a:fld>
            <a:endParaRPr lang="en-GB"/>
          </a:p>
        </p:txBody>
      </p:sp>
    </p:spTree>
    <p:extLst>
      <p:ext uri="{BB962C8B-B14F-4D97-AF65-F5344CB8AC3E}">
        <p14:creationId xmlns:p14="http://schemas.microsoft.com/office/powerpoint/2010/main" val="1129270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584F7A-D3CD-5708-5D64-EF4F09601EDC}"/>
            </a:ext>
          </a:extLst>
        </p:cNvPr>
        <p:cNvGrpSpPr/>
        <p:nvPr/>
      </p:nvGrpSpPr>
      <p:grpSpPr>
        <a:xfrm>
          <a:off x="0" y="0"/>
          <a:ext cx="0" cy="0"/>
          <a:chOff x="0" y="0"/>
          <a:chExt cx="0" cy="0"/>
        </a:xfrm>
      </p:grpSpPr>
      <p:sp>
        <p:nvSpPr>
          <p:cNvPr id="3" name="Subtitle 3">
            <a:extLst>
              <a:ext uri="{FF2B5EF4-FFF2-40B4-BE49-F238E27FC236}">
                <a16:creationId xmlns:a16="http://schemas.microsoft.com/office/drawing/2014/main" id="{BD80B8AD-7657-E656-EE41-9DC8539154CE}"/>
              </a:ext>
            </a:extLst>
          </p:cNvPr>
          <p:cNvSpPr txBox="1">
            <a:spLocks/>
          </p:cNvSpPr>
          <p:nvPr/>
        </p:nvSpPr>
        <p:spPr>
          <a:xfrm>
            <a:off x="955612" y="1198627"/>
            <a:ext cx="10308735" cy="4791356"/>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20000"/>
              </a:lnSpc>
            </a:pPr>
            <a:r>
              <a:rPr lang="en-US" altLang="zh-CN" sz="3200" dirty="0">
                <a:latin typeface="Calibri" panose="020F0502020204030204" pitchFamily="34" charset="0"/>
                <a:ea typeface="Calibri" panose="020F0502020204030204" pitchFamily="34" charset="0"/>
                <a:cs typeface="Calibri" panose="020F0502020204030204" pitchFamily="34" charset="0"/>
              </a:rPr>
              <a:t>QBAFs can provide </a:t>
            </a:r>
            <a:r>
              <a:rPr lang="en-US" altLang="zh-CN" sz="3200" i="1" dirty="0">
                <a:solidFill>
                  <a:srgbClr val="C00000"/>
                </a:solidFill>
                <a:latin typeface="Calibri" panose="020F0502020204030204" pitchFamily="34" charset="0"/>
                <a:ea typeface="Calibri" panose="020F0502020204030204" pitchFamily="34" charset="0"/>
                <a:cs typeface="Calibri" panose="020F0502020204030204" pitchFamily="34" charset="0"/>
              </a:rPr>
              <a:t>qualitative </a:t>
            </a:r>
            <a:r>
              <a:rPr lang="en-US" altLang="zh-CN" sz="3200" dirty="0">
                <a:solidFill>
                  <a:srgbClr val="7B68EE"/>
                </a:solidFill>
                <a:latin typeface="Calibri" panose="020F0502020204030204" pitchFamily="34" charset="0"/>
                <a:ea typeface="Calibri" panose="020F0502020204030204" pitchFamily="34" charset="0"/>
                <a:cs typeface="Calibri" panose="020F0502020204030204" pitchFamily="34" charset="0"/>
              </a:rPr>
              <a:t>explanations</a:t>
            </a:r>
            <a:r>
              <a:rPr lang="en-US" altLang="zh-CN" sz="3200" dirty="0">
                <a:latin typeface="Calibri" panose="020F0502020204030204" pitchFamily="34" charset="0"/>
                <a:ea typeface="Calibri" panose="020F0502020204030204" pitchFamily="34" charset="0"/>
                <a:cs typeface="Calibri" panose="020F0502020204030204" pitchFamily="34" charset="0"/>
              </a:rPr>
              <a:t>, </a:t>
            </a:r>
          </a:p>
          <a:p>
            <a:pPr>
              <a:lnSpc>
                <a:spcPct val="120000"/>
              </a:lnSpc>
            </a:pPr>
            <a:r>
              <a:rPr lang="en-US" altLang="zh-CN" sz="3200" dirty="0">
                <a:latin typeface="Calibri" panose="020F0502020204030204" pitchFamily="34" charset="0"/>
                <a:ea typeface="Calibri" panose="020F0502020204030204" pitchFamily="34" charset="0"/>
                <a:cs typeface="Calibri" panose="020F0502020204030204" pitchFamily="34" charset="0"/>
              </a:rPr>
              <a:t>but fail to provide </a:t>
            </a:r>
            <a:r>
              <a:rPr lang="en-US" altLang="zh-CN" sz="3200" i="1" dirty="0">
                <a:solidFill>
                  <a:srgbClr val="C00000"/>
                </a:solidFill>
                <a:latin typeface="Calibri" panose="020F0502020204030204" pitchFamily="34" charset="0"/>
                <a:ea typeface="Calibri" panose="020F0502020204030204" pitchFamily="34" charset="0"/>
                <a:cs typeface="Calibri" panose="020F0502020204030204" pitchFamily="34" charset="0"/>
              </a:rPr>
              <a:t>quantitative</a:t>
            </a:r>
            <a:r>
              <a:rPr lang="en-US" altLang="zh-CN" sz="3200" dirty="0">
                <a:latin typeface="Calibri" panose="020F0502020204030204" pitchFamily="34" charset="0"/>
                <a:ea typeface="Calibri" panose="020F0502020204030204" pitchFamily="34" charset="0"/>
                <a:cs typeface="Calibri" panose="020F0502020204030204" pitchFamily="34" charset="0"/>
              </a:rPr>
              <a:t> explanations.</a:t>
            </a:r>
          </a:p>
          <a:p>
            <a:pPr>
              <a:lnSpc>
                <a:spcPct val="120000"/>
              </a:lnSpc>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9C3E9CAE-FC17-047B-3EB6-8B275EADFF8E}"/>
              </a:ext>
            </a:extLst>
          </p:cNvPr>
          <p:cNvSpPr txBox="1">
            <a:spLocks/>
          </p:cNvSpPr>
          <p:nvPr/>
        </p:nvSpPr>
        <p:spPr>
          <a:xfrm>
            <a:off x="505039" y="400426"/>
            <a:ext cx="11541125" cy="519906"/>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0" kern="1200">
                <a:solidFill>
                  <a:schemeClr val="accent1"/>
                </a:solidFill>
                <a:latin typeface="+mj-lt"/>
                <a:ea typeface="+mj-ea"/>
                <a:cs typeface="+mj-cs"/>
              </a:defRPr>
            </a:lvl1pPr>
          </a:lstStyle>
          <a:p>
            <a:r>
              <a:rPr lang="en-US" altLang="zh-CN" sz="4400">
                <a:latin typeface="Calibri" panose="020F0502020204030204" pitchFamily="34" charset="0"/>
                <a:ea typeface="Calibri" panose="020F0502020204030204" pitchFamily="34" charset="0"/>
                <a:cs typeface="Calibri" panose="020F0502020204030204" pitchFamily="34" charset="0"/>
              </a:rPr>
              <a:t>Research Gap</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5560EAF-3E91-D0B0-BC48-8C9427EA30E4}"/>
              </a:ext>
            </a:extLst>
          </p:cNvPr>
          <p:cNvSpPr>
            <a:spLocks noGrp="1"/>
          </p:cNvSpPr>
          <p:nvPr>
            <p:ph type="sldNum" sz="quarter" idx="12"/>
          </p:nvPr>
        </p:nvSpPr>
        <p:spPr/>
        <p:txBody>
          <a:bodyPr/>
          <a:lstStyle/>
          <a:p>
            <a:fld id="{CBA53E11-492D-48B3-9F9B-09541CA2A39A}" type="slidenum">
              <a:rPr lang="en-GB" smtClean="0"/>
              <a:t>8</a:t>
            </a:fld>
            <a:endParaRPr lang="en-GB"/>
          </a:p>
        </p:txBody>
      </p:sp>
    </p:spTree>
    <p:extLst>
      <p:ext uri="{BB962C8B-B14F-4D97-AF65-F5344CB8AC3E}">
        <p14:creationId xmlns:p14="http://schemas.microsoft.com/office/powerpoint/2010/main" val="639345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B1836C-19B7-9D8F-C40D-945840BE8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1B5AA-7501-B64D-73D6-813AE7175173}"/>
              </a:ext>
            </a:extLst>
          </p:cNvPr>
          <p:cNvSpPr>
            <a:spLocks noGrp="1"/>
          </p:cNvSpPr>
          <p:nvPr>
            <p:ph type="title"/>
          </p:nvPr>
        </p:nvSpPr>
        <p:spPr>
          <a:xfrm>
            <a:off x="325437" y="771524"/>
            <a:ext cx="11541125" cy="519906"/>
          </a:xfrm>
        </p:spPr>
        <p:txBody>
          <a:bodyPr/>
          <a:lstStyle/>
          <a:p>
            <a:pPr algn="ctr"/>
            <a:r>
              <a:rPr lang="en-US" altLang="zh-CN" sz="4400" dirty="0">
                <a:latin typeface="Calibri" panose="020F0502020204030204" pitchFamily="34" charset="0"/>
                <a:ea typeface="Calibri" panose="020F0502020204030204" pitchFamily="34" charset="0"/>
                <a:cs typeface="Calibri" panose="020F0502020204030204" pitchFamily="34" charset="0"/>
              </a:rPr>
              <a:t>Research Question</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3">
            <a:extLst>
              <a:ext uri="{FF2B5EF4-FFF2-40B4-BE49-F238E27FC236}">
                <a16:creationId xmlns:a16="http://schemas.microsoft.com/office/drawing/2014/main" id="{F9AAE855-9804-363E-0849-9F4EE931A1D5}"/>
              </a:ext>
            </a:extLst>
          </p:cNvPr>
          <p:cNvSpPr txBox="1">
            <a:spLocks/>
          </p:cNvSpPr>
          <p:nvPr/>
        </p:nvSpPr>
        <p:spPr>
          <a:xfrm>
            <a:off x="139462" y="1851459"/>
            <a:ext cx="11913076" cy="1716803"/>
          </a:xfrm>
          <a:prstGeom prst="rect">
            <a:avLst/>
          </a:prstGeom>
        </p:spPr>
        <p:txBody>
          <a:bodyPr vert="horz" lIns="0" tIns="0" rIns="0" bIns="0" rtlCol="0">
            <a:noAutofit/>
          </a:bodyPr>
          <a:lstStyle>
            <a:lvl1pPr marL="0" indent="0" algn="l" defTabSz="685765" rtl="0" eaLnBrk="1" latinLnBrk="0" hangingPunct="1">
              <a:lnSpc>
                <a:spcPct val="90000"/>
              </a:lnSpc>
              <a:spcBef>
                <a:spcPts val="0"/>
              </a:spcBef>
              <a:buFont typeface="Arial" panose="020B0604020202020204" pitchFamily="34" charset="0"/>
              <a:buNone/>
              <a:defRPr sz="2600" kern="1200">
                <a:solidFill>
                  <a:schemeClr val="accent3"/>
                </a:solidFill>
                <a:latin typeface="+mn-lt"/>
                <a:ea typeface="Inter Medium" panose="02000503000000020004" pitchFamily="2" charset="0"/>
                <a:cs typeface="+mn-cs"/>
              </a:defRPr>
            </a:lvl1pPr>
            <a:lvl2pPr marL="342882" indent="0" algn="ctr" defTabSz="685765" rtl="0" eaLnBrk="1" latinLnBrk="0" hangingPunct="1">
              <a:lnSpc>
                <a:spcPct val="105000"/>
              </a:lnSpc>
              <a:spcBef>
                <a:spcPts val="0"/>
              </a:spcBef>
              <a:buFont typeface="Arial" panose="020B0604020202020204" pitchFamily="34" charset="0"/>
              <a:buNone/>
              <a:defRPr sz="1500" b="0" kern="1200">
                <a:solidFill>
                  <a:schemeClr val="tx1"/>
                </a:solidFill>
                <a:latin typeface="+mj-lt"/>
                <a:ea typeface="+mn-ea"/>
                <a:cs typeface="+mn-cs"/>
              </a:defRPr>
            </a:lvl2pPr>
            <a:lvl3pPr marL="685765" indent="0" algn="ctr" defTabSz="685765" rtl="0" eaLnBrk="1" latinLnBrk="0" hangingPunct="1">
              <a:lnSpc>
                <a:spcPct val="105000"/>
              </a:lnSpc>
              <a:spcBef>
                <a:spcPts val="0"/>
              </a:spcBef>
              <a:buClr>
                <a:schemeClr val="accent1"/>
              </a:buClr>
              <a:buFont typeface="Arial" panose="020B0604020202020204" pitchFamily="34" charset="0"/>
              <a:buNone/>
              <a:defRPr sz="1350" kern="1200">
                <a:solidFill>
                  <a:schemeClr val="tx1"/>
                </a:solidFill>
                <a:latin typeface="+mn-lt"/>
                <a:ea typeface="+mn-ea"/>
                <a:cs typeface="+mn-cs"/>
              </a:defRPr>
            </a:lvl3pPr>
            <a:lvl4pPr marL="1028647"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4pPr>
            <a:lvl5pPr marL="1371530" indent="0" algn="ctr" defTabSz="685765" rtl="0" eaLnBrk="1" latinLnBrk="0" hangingPunct="1">
              <a:lnSpc>
                <a:spcPct val="105000"/>
              </a:lnSpc>
              <a:spcBef>
                <a:spcPts val="0"/>
              </a:spcBef>
              <a:buClr>
                <a:schemeClr val="accent1"/>
              </a:buClr>
              <a:buFont typeface="Arial" panose="020B0604020202020204" pitchFamily="34" charset="0"/>
              <a:buNone/>
              <a:defRPr sz="1200" kern="1200">
                <a:solidFill>
                  <a:schemeClr val="tx1"/>
                </a:solidFill>
                <a:latin typeface="+mn-lt"/>
                <a:ea typeface="+mn-ea"/>
                <a:cs typeface="+mn-cs"/>
              </a:defRPr>
            </a:lvl5pPr>
            <a:lvl6pPr marL="1714412"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295"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177"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060" indent="0" algn="ctr" defTabSz="6857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Given an argument to be explained </a:t>
            </a:r>
            <a:r>
              <a:rPr lang="en-US" altLang="zh-CN" sz="36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altLang="zh-C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topic argument</a:t>
            </a:r>
            <a:r>
              <a:rPr lang="en-US" altLang="zh-CN" sz="36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altLang="zh-CN" sz="3600" dirty="0">
                <a:latin typeface="Calibri" panose="020F0502020204030204" pitchFamily="34" charset="0"/>
                <a:ea typeface="Calibri" panose="020F0502020204030204" pitchFamily="34" charset="0"/>
                <a:cs typeface="Calibri" panose="020F0502020204030204" pitchFamily="34" charset="0"/>
              </a:rPr>
              <a:t>in a QBAF, </a:t>
            </a:r>
          </a:p>
          <a:p>
            <a:pPr algn="ctr">
              <a:lnSpc>
                <a:spcPct val="120000"/>
              </a:lnSpc>
            </a:pPr>
            <a:r>
              <a:rPr lang="en-US" altLang="zh-CN" sz="3600" dirty="0">
                <a:latin typeface="Calibri" panose="020F0502020204030204" pitchFamily="34" charset="0"/>
                <a:ea typeface="Calibri" panose="020F0502020204030204" pitchFamily="34" charset="0"/>
                <a:cs typeface="Calibri" panose="020F0502020204030204" pitchFamily="34" charset="0"/>
              </a:rPr>
              <a:t>how can we </a:t>
            </a:r>
            <a:r>
              <a:rPr lang="en-US" altLang="zh-CN" sz="3600" dirty="0">
                <a:solidFill>
                  <a:srgbClr val="C00000"/>
                </a:solidFill>
                <a:latin typeface="Calibri" panose="020F0502020204030204" pitchFamily="34" charset="0"/>
                <a:ea typeface="Calibri" panose="020F0502020204030204" pitchFamily="34" charset="0"/>
                <a:cs typeface="Calibri" panose="020F0502020204030204" pitchFamily="34" charset="0"/>
              </a:rPr>
              <a:t>explain its strength </a:t>
            </a:r>
            <a:r>
              <a:rPr lang="en-US" altLang="zh-CN" sz="3600" dirty="0">
                <a:latin typeface="Calibri" panose="020F0502020204030204" pitchFamily="34" charset="0"/>
                <a:ea typeface="Calibri" panose="020F0502020204030204" pitchFamily="34" charset="0"/>
                <a:cs typeface="Calibri" panose="020F0502020204030204" pitchFamily="34" charset="0"/>
              </a:rPr>
              <a:t>under gradual semantics?</a:t>
            </a:r>
          </a:p>
        </p:txBody>
      </p:sp>
      <p:sp>
        <p:nvSpPr>
          <p:cNvPr id="5" name="Slide Number Placeholder 4">
            <a:extLst>
              <a:ext uri="{FF2B5EF4-FFF2-40B4-BE49-F238E27FC236}">
                <a16:creationId xmlns:a16="http://schemas.microsoft.com/office/drawing/2014/main" id="{E6983F3F-35C8-19F6-0E8C-D5B9B8DD3BAA}"/>
              </a:ext>
            </a:extLst>
          </p:cNvPr>
          <p:cNvSpPr>
            <a:spLocks noGrp="1"/>
          </p:cNvSpPr>
          <p:nvPr>
            <p:ph type="sldNum" sz="quarter" idx="12"/>
          </p:nvPr>
        </p:nvSpPr>
        <p:spPr/>
        <p:txBody>
          <a:bodyPr/>
          <a:lstStyle/>
          <a:p>
            <a:fld id="{CBA53E11-492D-48B3-9F9B-09541CA2A39A}" type="slidenum">
              <a:rPr lang="en-GB" smtClean="0"/>
              <a:t>9</a:t>
            </a:fld>
            <a:endParaRPr lang="en-GB"/>
          </a:p>
        </p:txBody>
      </p:sp>
    </p:spTree>
    <p:extLst>
      <p:ext uri="{BB962C8B-B14F-4D97-AF65-F5344CB8AC3E}">
        <p14:creationId xmlns:p14="http://schemas.microsoft.com/office/powerpoint/2010/main" val="1032643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Sans font theme">
      <a:majorFont>
        <a:latin typeface="Imperial Sans Text Semibold"/>
        <a:ea typeface=""/>
        <a:cs typeface=""/>
      </a:majorFont>
      <a:minorFont>
        <a:latin typeface="Imperial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ICL_PowerPoint 16_9 template.potx" id="{9379B5C2-89E2-4436-AAC2-A0EB58951E1D}" vid="{86F68850-0020-4398-8624-9E78985566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2e7a6ae-83f8-4e7e-bfe6-c31107a586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4994B93A64E0429E5AA4C48CE121BB" ma:contentTypeVersion="17" ma:contentTypeDescription="Create a new document." ma:contentTypeScope="" ma:versionID="45306a749c6c6d117fcfab1c530247a1">
  <xsd:schema xmlns:xsd="http://www.w3.org/2001/XMLSchema" xmlns:xs="http://www.w3.org/2001/XMLSchema" xmlns:p="http://schemas.microsoft.com/office/2006/metadata/properties" xmlns:ns3="43c2351c-9931-4b50-8424-bb160e1f4f72" xmlns:ns4="52e7a6ae-83f8-4e7e-bfe6-c31107a5864a" targetNamespace="http://schemas.microsoft.com/office/2006/metadata/properties" ma:root="true" ma:fieldsID="8710e8073b708f3293ff998ee1916880" ns3:_="" ns4:_="">
    <xsd:import namespace="43c2351c-9931-4b50-8424-bb160e1f4f72"/>
    <xsd:import namespace="52e7a6ae-83f8-4e7e-bfe6-c31107a586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2351c-9931-4b50-8424-bb160e1f4f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e7a6ae-83f8-4e7e-bfe6-c31107a586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23CD38-270F-4D7E-9FFE-07FB06227A58}">
  <ds:schemaRefs>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purl.org/dc/elements/1.1/"/>
    <ds:schemaRef ds:uri="43c2351c-9931-4b50-8424-bb160e1f4f72"/>
    <ds:schemaRef ds:uri="http://www.w3.org/XML/1998/namespace"/>
    <ds:schemaRef ds:uri="http://schemas.microsoft.com/office/infopath/2007/PartnerControls"/>
    <ds:schemaRef ds:uri="52e7a6ae-83f8-4e7e-bfe6-c31107a5864a"/>
  </ds:schemaRefs>
</ds:datastoreItem>
</file>

<file path=customXml/itemProps2.xml><?xml version="1.0" encoding="utf-8"?>
<ds:datastoreItem xmlns:ds="http://schemas.openxmlformats.org/officeDocument/2006/customXml" ds:itemID="{8602E08B-DC73-4026-8A82-F03D02BDE6AA}">
  <ds:schemaRefs>
    <ds:schemaRef ds:uri="http://schemas.microsoft.com/sharepoint/v3/contenttype/forms"/>
  </ds:schemaRefs>
</ds:datastoreItem>
</file>

<file path=customXml/itemProps3.xml><?xml version="1.0" encoding="utf-8"?>
<ds:datastoreItem xmlns:ds="http://schemas.openxmlformats.org/officeDocument/2006/customXml" ds:itemID="{5C129C20-C37B-4901-8B6F-FACA14C50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2351c-9931-4b50-8424-bb160e1f4f72"/>
    <ds:schemaRef ds:uri="52e7a6ae-83f8-4e7e-bfe6-c31107a58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Imperial_PowerPoint 16_9 template</Template>
  <TotalTime>6005</TotalTime>
  <Words>9037</Words>
  <Application>Microsoft Office PowerPoint</Application>
  <PresentationFormat>Widescreen</PresentationFormat>
  <Paragraphs>914</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Imperial Sans Text</vt:lpstr>
      <vt:lpstr>Calibri</vt:lpstr>
      <vt:lpstr>Imperial Sans Text Medium</vt:lpstr>
      <vt:lpstr>Imperial Sans Text Semibold</vt:lpstr>
      <vt:lpstr>Cambria Math</vt:lpstr>
      <vt:lpstr>Wingdings</vt:lpstr>
      <vt:lpstr>ICL PPT Theme</vt:lpstr>
      <vt:lpstr>PowerPoint Presentation</vt:lpstr>
      <vt:lpstr>Background</vt:lpstr>
      <vt:lpstr>Background</vt:lpstr>
      <vt:lpstr>Quantitative Bipolar Argumentation Frameworks (QBAFs)</vt:lpstr>
      <vt:lpstr>Quantitative Bipolar Argumentation Frameworks (QBAFs)</vt:lpstr>
      <vt:lpstr>Quantitative Bipolar Argumentation Frameworks (QBAFs)</vt:lpstr>
      <vt:lpstr>Dialogical Explanations</vt:lpstr>
      <vt:lpstr>PowerPoint Presentation</vt:lpstr>
      <vt:lpstr>Research Question</vt:lpstr>
      <vt:lpstr>PowerPoint Presentation</vt:lpstr>
      <vt:lpstr>Main Theories</vt:lpstr>
      <vt:lpstr>Argument Attribution Explanations (AAEs)</vt:lpstr>
      <vt:lpstr>Motivation for AAEs</vt:lpstr>
      <vt:lpstr>Motivation for AAEs</vt:lpstr>
      <vt:lpstr>Argument Attribution Explanations (AAEs)</vt:lpstr>
      <vt:lpstr>Argument Attribution Explanations</vt:lpstr>
      <vt:lpstr>Argument Attribution Explanations</vt:lpstr>
      <vt:lpstr>Relation Attribution Explanations (RAEs)</vt:lpstr>
      <vt:lpstr>Motivation for RAEs</vt:lpstr>
      <vt:lpstr>Relation Attribution Explanations (RAEs)</vt:lpstr>
      <vt:lpstr>Relation Attribution Explanations</vt:lpstr>
      <vt:lpstr>Relation Attribution Explanations</vt:lpstr>
      <vt:lpstr> Approximating RAEs Probabilistically </vt:lpstr>
      <vt:lpstr> Properties of AAEs/RAEs</vt:lpstr>
      <vt:lpstr>Counterfactual Explanations (CEs)</vt:lpstr>
      <vt:lpstr>Motivation for CEs</vt:lpstr>
      <vt:lpstr>PowerPoint Presentation</vt:lpstr>
      <vt:lpstr>Example</vt:lpstr>
      <vt:lpstr>PowerPoint Presentation</vt:lpstr>
      <vt:lpstr>Research Question</vt:lpstr>
      <vt:lpstr>Counterfactual Problems for QBAFs </vt:lpstr>
      <vt:lpstr>Counterfactual Problems for QBAFs </vt:lpstr>
      <vt:lpstr>Counterfactual Problems for QBAFs </vt:lpstr>
      <vt:lpstr>Design an algorithm (CE-QArg) to identify CEs  by updating the base scores.</vt:lpstr>
      <vt:lpstr>PowerPoint Presentation</vt:lpstr>
      <vt:lpstr>PowerPoint Presentation</vt:lpstr>
      <vt:lpstr>PowerPoint Presentation</vt:lpstr>
      <vt:lpstr>2. Priority</vt:lpstr>
      <vt:lpstr>Updating function:</vt:lpstr>
      <vt:lpstr>PowerPoint Presentation</vt:lpstr>
      <vt:lpstr>Counterfactual Explanations</vt:lpstr>
      <vt:lpstr>Counterfactual Explanations</vt:lpstr>
      <vt:lpstr>A Case Study: Fake News Detection</vt:lpstr>
      <vt:lpstr>A Case Study:  Fake News Detection</vt:lpstr>
      <vt:lpstr>Conclusion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 Xiang</dc:creator>
  <cp:lastModifiedBy>Yin, Xiang</cp:lastModifiedBy>
  <cp:revision>52</cp:revision>
  <dcterms:created xsi:type="dcterms:W3CDTF">2024-07-23T06:33:56Z</dcterms:created>
  <dcterms:modified xsi:type="dcterms:W3CDTF">2025-10-23T18:56:40Z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0x010100964994B93A64E0429E5AA4C48CE121BB</vt:lpwstr>
  </property>
</Properties>
</file>